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61"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License" userId="380c6a06-2737-4668-b317-9ddf26badb6b" providerId="ADAL" clId="{0B54CDDA-6465-4D5E-BAB5-80C6C2A50A18}"/>
    <pc:docChg chg="modSld">
      <pc:chgData name="Olivier License" userId="380c6a06-2737-4668-b317-9ddf26badb6b" providerId="ADAL" clId="{0B54CDDA-6465-4D5E-BAB5-80C6C2A50A18}" dt="2025-04-30T16:57:24.947" v="0" actId="20577"/>
      <pc:docMkLst>
        <pc:docMk/>
      </pc:docMkLst>
      <pc:sldChg chg="modSp mod">
        <pc:chgData name="Olivier License" userId="380c6a06-2737-4668-b317-9ddf26badb6b" providerId="ADAL" clId="{0B54CDDA-6465-4D5E-BAB5-80C6C2A50A18}" dt="2025-04-30T16:57:24.947" v="0" actId="20577"/>
        <pc:sldMkLst>
          <pc:docMk/>
          <pc:sldMk cId="3863333270" sldId="256"/>
        </pc:sldMkLst>
        <pc:spChg chg="mod">
          <ac:chgData name="Olivier License" userId="380c6a06-2737-4668-b317-9ddf26badb6b" providerId="ADAL" clId="{0B54CDDA-6465-4D5E-BAB5-80C6C2A50A18}" dt="2025-04-30T16:57:24.947" v="0" actId="20577"/>
          <ac:spMkLst>
            <pc:docMk/>
            <pc:sldMk cId="3863333270" sldId="256"/>
            <ac:spMk id="3" creationId="{07C9F918-22A1-AB6C-0859-B445813260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4EB9E-B21C-A59D-5AF9-987BBE3C39C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7FDD19-E63B-06EF-96E8-E0A51E09B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9D8EBD-5598-8C36-A913-F24013AB5A7F}"/>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AE1570E3-67B1-36CB-2381-67CDB743E3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C8E850-CFDF-F4F8-60A1-A0F277E8F99A}"/>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34479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D0347-B892-0CE6-444A-FD1D404E453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583462-841D-2A54-FA9D-D9D371302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F0A635-0510-8D95-F398-9727D885BF74}"/>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5BE41B05-CA1A-1774-5F94-0A5EC5A880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76F6D7-0952-F763-76DD-5E48822A6335}"/>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77031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C792BAC-5E0A-FAE6-AF03-A48AC689F9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8F23824-C0B1-A4A4-70B6-78F17F57C51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C812CC-E708-2B37-D72B-D5ED0B8D203A}"/>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5A500FF1-FBED-4CDD-C9D2-24D3842C51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E6F1D8-C591-17B9-01F3-2C550F352EBA}"/>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11404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2F8B62-A154-54C2-CA9F-F78DBE6334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A932ED-5380-5EE8-6D2D-5BD97400C30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F2B147-36EC-F19D-4FDB-4E5CBEE8B1A1}"/>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2A553F3D-93A0-A977-4D23-8F47124F65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219F2B-B3DA-589C-893E-9187D4B46BE6}"/>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75213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9D046-CC16-3392-6E42-08DAA55EC3E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8AFC7EA-A57D-6DBF-4504-FB1794ECE6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25CC2C9-0718-48D0-DFE7-DD87916887E3}"/>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2A8C89E4-FA94-2BF1-4DBE-F18D8ABC8C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5DECD3-ABA9-DB27-FAFD-F758862FFFB3}"/>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4718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38A72-4D7D-A240-04FD-4A5BB770BE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9E0C23-85FC-4593-8C9C-9ED091E6A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C7DA1F-E5EA-0927-71EB-0EE208E2A67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55D49E-9203-2E56-A31B-9EFC0B3DFBED}"/>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6" name="Espace réservé du pied de page 5">
            <a:extLst>
              <a:ext uri="{FF2B5EF4-FFF2-40B4-BE49-F238E27FC236}">
                <a16:creationId xmlns:a16="http://schemas.microsoft.com/office/drawing/2014/main" id="{A9712795-166E-14CF-A9E0-B898206C93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9CD8E4-7F8F-C717-EE67-24E59DE33A07}"/>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23541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98950-A117-2668-5F86-5C80DE76D4A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3B8633-276D-07BE-2512-08EDE86F9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1B85E9E-16A9-E2E2-2E88-68FE51D2A4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4C17259-C9AD-AD5E-4BB6-8C158F1EF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83531F9-4613-4876-9AEC-9478EF5268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562F43-889F-2112-E93D-6BE947D3FF99}"/>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8" name="Espace réservé du pied de page 7">
            <a:extLst>
              <a:ext uri="{FF2B5EF4-FFF2-40B4-BE49-F238E27FC236}">
                <a16:creationId xmlns:a16="http://schemas.microsoft.com/office/drawing/2014/main" id="{77026AE5-E73E-7B37-14B7-10628096F9B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456843-7699-C7B4-9EFC-064C8B941F38}"/>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21036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2189EC-C01E-2639-DA21-45B4E18CFB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F62A197-FFF3-B85E-5E70-6614B0E4BF7E}"/>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4" name="Espace réservé du pied de page 3">
            <a:extLst>
              <a:ext uri="{FF2B5EF4-FFF2-40B4-BE49-F238E27FC236}">
                <a16:creationId xmlns:a16="http://schemas.microsoft.com/office/drawing/2014/main" id="{15B99B58-904E-B449-C8BC-37046B67B0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B975FF-F8D1-8E82-C1AA-6466C3FF5601}"/>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4228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CC1080-2443-A176-7A96-C07442BC7AB2}"/>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3" name="Espace réservé du pied de page 2">
            <a:extLst>
              <a:ext uri="{FF2B5EF4-FFF2-40B4-BE49-F238E27FC236}">
                <a16:creationId xmlns:a16="http://schemas.microsoft.com/office/drawing/2014/main" id="{5049A542-91A8-526A-C624-0191CFF131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C1A6E53-DF77-77DB-E2B6-28CE52AA5527}"/>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390103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6E5A3-FFD8-ED80-FBD0-CE3E277645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28B0E63-048E-AEEB-A1C0-3EA3979E8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B9B5EF2-EEE8-C2DE-4725-CA929DCA0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535058-B83D-3C92-4D89-2EDBA76B6442}"/>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6" name="Espace réservé du pied de page 5">
            <a:extLst>
              <a:ext uri="{FF2B5EF4-FFF2-40B4-BE49-F238E27FC236}">
                <a16:creationId xmlns:a16="http://schemas.microsoft.com/office/drawing/2014/main" id="{79AFA5E9-1472-34CA-6672-7EC411C040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D6A6F1-B00A-3FFE-F211-2587260C85E4}"/>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23612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92D80-7C23-2A23-9AB3-42EC5E2C77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62074CF-9293-CA4A-6B5D-3C6F0FC85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8832C9F-C823-9DF5-A8DD-A7D5ADB7F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E519C-994B-BE3E-DDF9-A8B1491DDA18}"/>
              </a:ext>
            </a:extLst>
          </p:cNvPr>
          <p:cNvSpPr>
            <a:spLocks noGrp="1"/>
          </p:cNvSpPr>
          <p:nvPr>
            <p:ph type="dt" sz="half" idx="10"/>
          </p:nvPr>
        </p:nvSpPr>
        <p:spPr/>
        <p:txBody>
          <a:bodyPr/>
          <a:lstStyle/>
          <a:p>
            <a:fld id="{1153A89E-2866-45D2-91D2-09C4D12E940C}" type="datetimeFigureOut">
              <a:rPr lang="fr-FR" smtClean="0"/>
              <a:t>14/05/2025</a:t>
            </a:fld>
            <a:endParaRPr lang="fr-FR"/>
          </a:p>
        </p:txBody>
      </p:sp>
      <p:sp>
        <p:nvSpPr>
          <p:cNvPr id="6" name="Espace réservé du pied de page 5">
            <a:extLst>
              <a:ext uri="{FF2B5EF4-FFF2-40B4-BE49-F238E27FC236}">
                <a16:creationId xmlns:a16="http://schemas.microsoft.com/office/drawing/2014/main" id="{ADD8F1A3-77CA-D505-7147-DD93A0D0D4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7BEECC-2125-1FEF-E5C4-1663D9B9E76F}"/>
              </a:ext>
            </a:extLst>
          </p:cNvPr>
          <p:cNvSpPr>
            <a:spLocks noGrp="1"/>
          </p:cNvSpPr>
          <p:nvPr>
            <p:ph type="sldNum" sz="quarter" idx="12"/>
          </p:nvPr>
        </p:nvSpPr>
        <p:spPr/>
        <p:txBody>
          <a:bodyPr/>
          <a:lstStyle/>
          <a:p>
            <a:fld id="{EA94EEED-89E2-4AEA-9AE9-A76483129814}" type="slidenum">
              <a:rPr lang="fr-FR" smtClean="0"/>
              <a:t>‹N°›</a:t>
            </a:fld>
            <a:endParaRPr lang="fr-FR"/>
          </a:p>
        </p:txBody>
      </p:sp>
    </p:spTree>
    <p:extLst>
      <p:ext uri="{BB962C8B-B14F-4D97-AF65-F5344CB8AC3E}">
        <p14:creationId xmlns:p14="http://schemas.microsoft.com/office/powerpoint/2010/main" val="7484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41EBC1-098C-42D0-36FF-ADBDD3B43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CF556A0-C76C-79A7-082D-6AA544274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089A73-5227-6AA7-5B50-9A9C7BF4F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53A89E-2866-45D2-91D2-09C4D12E940C}" type="datetimeFigureOut">
              <a:rPr lang="fr-FR" smtClean="0"/>
              <a:t>14/05/2025</a:t>
            </a:fld>
            <a:endParaRPr lang="fr-FR"/>
          </a:p>
        </p:txBody>
      </p:sp>
      <p:sp>
        <p:nvSpPr>
          <p:cNvPr id="5" name="Espace réservé du pied de page 4">
            <a:extLst>
              <a:ext uri="{FF2B5EF4-FFF2-40B4-BE49-F238E27FC236}">
                <a16:creationId xmlns:a16="http://schemas.microsoft.com/office/drawing/2014/main" id="{E00C9C8D-A5ED-B0AB-6640-BFA823329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8EFC235-0F55-D8E2-C294-EDEC15969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94EEED-89E2-4AEA-9AE9-A76483129814}" type="slidenum">
              <a:rPr lang="fr-FR" smtClean="0"/>
              <a:t>‹N°›</a:t>
            </a:fld>
            <a:endParaRPr lang="fr-FR"/>
          </a:p>
        </p:txBody>
      </p:sp>
    </p:spTree>
    <p:extLst>
      <p:ext uri="{BB962C8B-B14F-4D97-AF65-F5344CB8AC3E}">
        <p14:creationId xmlns:p14="http://schemas.microsoft.com/office/powerpoint/2010/main" val="47806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C3E1F-0752-97A1-D77B-362DB5664AF4}"/>
              </a:ext>
            </a:extLst>
          </p:cNvPr>
          <p:cNvSpPr>
            <a:spLocks noGrp="1"/>
          </p:cNvSpPr>
          <p:nvPr>
            <p:ph type="ctrTitle"/>
          </p:nvPr>
        </p:nvSpPr>
        <p:spPr/>
        <p:txBody>
          <a:bodyPr/>
          <a:lstStyle/>
          <a:p>
            <a:r>
              <a:rPr lang="fr-FR" dirty="0"/>
              <a:t>Evolution des résistances et pratiques humaines </a:t>
            </a:r>
          </a:p>
        </p:txBody>
      </p:sp>
      <p:sp>
        <p:nvSpPr>
          <p:cNvPr id="3" name="Sous-titre 2">
            <a:extLst>
              <a:ext uri="{FF2B5EF4-FFF2-40B4-BE49-F238E27FC236}">
                <a16:creationId xmlns:a16="http://schemas.microsoft.com/office/drawing/2014/main" id="{07C9F918-22A1-AB6C-0859-B445813260F9}"/>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86333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8C2A73-5DC5-EF23-7162-75E4128D9C48}"/>
              </a:ext>
            </a:extLst>
          </p:cNvPr>
          <p:cNvPicPr>
            <a:picLocks noChangeAspect="1"/>
          </p:cNvPicPr>
          <p:nvPr/>
        </p:nvPicPr>
        <p:blipFill>
          <a:blip r:embed="rId2"/>
          <a:stretch>
            <a:fillRect/>
          </a:stretch>
        </p:blipFill>
        <p:spPr>
          <a:xfrm>
            <a:off x="233681" y="742922"/>
            <a:ext cx="7366000" cy="3911507"/>
          </a:xfrm>
          <a:prstGeom prst="rect">
            <a:avLst/>
          </a:prstGeom>
        </p:spPr>
      </p:pic>
      <p:sp>
        <p:nvSpPr>
          <p:cNvPr id="7" name="ZoneTexte 6">
            <a:extLst>
              <a:ext uri="{FF2B5EF4-FFF2-40B4-BE49-F238E27FC236}">
                <a16:creationId xmlns:a16="http://schemas.microsoft.com/office/drawing/2014/main" id="{63389D20-954D-DD3B-06AD-5F63513E8AA7}"/>
              </a:ext>
            </a:extLst>
          </p:cNvPr>
          <p:cNvSpPr txBox="1"/>
          <p:nvPr/>
        </p:nvSpPr>
        <p:spPr>
          <a:xfrm>
            <a:off x="7884160" y="940643"/>
            <a:ext cx="3708400" cy="2862322"/>
          </a:xfrm>
          <a:prstGeom prst="rect">
            <a:avLst/>
          </a:prstGeom>
          <a:noFill/>
        </p:spPr>
        <p:txBody>
          <a:bodyPr wrap="square">
            <a:spAutoFit/>
          </a:bodyPr>
          <a:lstStyle/>
          <a:p>
            <a:r>
              <a:rPr lang="fr-FR" u="sng" dirty="0"/>
              <a:t>Observation :  </a:t>
            </a:r>
            <a:r>
              <a:rPr lang="fr-FR" dirty="0"/>
              <a:t>Dans une zone avec insecticides. Le nombre de chenilles sensibles à ses insecticides augmente fortement avant de se stabiliser à environ 550 chenilles sensibles.</a:t>
            </a:r>
          </a:p>
          <a:p>
            <a:endParaRPr lang="fr-FR" dirty="0"/>
          </a:p>
          <a:p>
            <a:r>
              <a:rPr lang="fr-FR" u="sng" dirty="0"/>
              <a:t>On en conclut que </a:t>
            </a:r>
            <a:r>
              <a:rPr lang="fr-FR" dirty="0"/>
              <a:t>: les chenilles résistantes sont totalement absentes </a:t>
            </a:r>
          </a:p>
        </p:txBody>
      </p:sp>
      <p:sp>
        <p:nvSpPr>
          <p:cNvPr id="8" name="ZoneTexte 7">
            <a:extLst>
              <a:ext uri="{FF2B5EF4-FFF2-40B4-BE49-F238E27FC236}">
                <a16:creationId xmlns:a16="http://schemas.microsoft.com/office/drawing/2014/main" id="{8BB1A4A7-E5D0-0C5B-7D07-2922D34ABD24}"/>
              </a:ext>
            </a:extLst>
          </p:cNvPr>
          <p:cNvSpPr txBox="1"/>
          <p:nvPr/>
        </p:nvSpPr>
        <p:spPr>
          <a:xfrm>
            <a:off x="1320800" y="4978400"/>
            <a:ext cx="10109200" cy="1384995"/>
          </a:xfrm>
          <a:prstGeom prst="rect">
            <a:avLst/>
          </a:prstGeom>
          <a:noFill/>
        </p:spPr>
        <p:txBody>
          <a:bodyPr wrap="square" rtlCol="0">
            <a:spAutoFit/>
          </a:bodyPr>
          <a:lstStyle/>
          <a:p>
            <a:pPr algn="ctr"/>
            <a:r>
              <a:rPr lang="fr-FR" sz="2800" u="sng" dirty="0"/>
              <a:t>Capture d’écran de la modélisation numérique du développement de chenilles sensibles réalisé avec le logiciel </a:t>
            </a:r>
            <a:r>
              <a:rPr lang="fr-FR" sz="2800" u="sng" dirty="0" err="1"/>
              <a:t>Edumodeles</a:t>
            </a:r>
            <a:r>
              <a:rPr lang="fr-FR" sz="2800" u="sng" dirty="0"/>
              <a:t> </a:t>
            </a:r>
          </a:p>
        </p:txBody>
      </p:sp>
    </p:spTree>
    <p:extLst>
      <p:ext uri="{BB962C8B-B14F-4D97-AF65-F5344CB8AC3E}">
        <p14:creationId xmlns:p14="http://schemas.microsoft.com/office/powerpoint/2010/main" val="30188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3C3D1D3-41F4-AAA5-BB94-4CA425BEB392}"/>
              </a:ext>
            </a:extLst>
          </p:cNvPr>
          <p:cNvPicPr>
            <a:picLocks noChangeAspect="1"/>
          </p:cNvPicPr>
          <p:nvPr/>
        </p:nvPicPr>
        <p:blipFill>
          <a:blip r:embed="rId2"/>
          <a:stretch>
            <a:fillRect/>
          </a:stretch>
        </p:blipFill>
        <p:spPr>
          <a:xfrm>
            <a:off x="91440" y="733748"/>
            <a:ext cx="8077200" cy="4376177"/>
          </a:xfrm>
          <a:prstGeom prst="rect">
            <a:avLst/>
          </a:prstGeom>
        </p:spPr>
      </p:pic>
      <p:sp>
        <p:nvSpPr>
          <p:cNvPr id="7" name="ZoneTexte 6">
            <a:extLst>
              <a:ext uri="{FF2B5EF4-FFF2-40B4-BE49-F238E27FC236}">
                <a16:creationId xmlns:a16="http://schemas.microsoft.com/office/drawing/2014/main" id="{C0810785-3831-1103-DFC0-9794A377705A}"/>
              </a:ext>
            </a:extLst>
          </p:cNvPr>
          <p:cNvSpPr txBox="1"/>
          <p:nvPr/>
        </p:nvSpPr>
        <p:spPr>
          <a:xfrm>
            <a:off x="8310880" y="843281"/>
            <a:ext cx="3860801" cy="5078313"/>
          </a:xfrm>
          <a:prstGeom prst="rect">
            <a:avLst/>
          </a:prstGeom>
          <a:noFill/>
        </p:spPr>
        <p:txBody>
          <a:bodyPr wrap="square">
            <a:spAutoFit/>
          </a:bodyPr>
          <a:lstStyle/>
          <a:p>
            <a:r>
              <a:rPr lang="fr-FR" u="sng" dirty="0"/>
              <a:t>Observation : N</a:t>
            </a:r>
            <a:r>
              <a:rPr lang="fr-FR" dirty="0"/>
              <a:t>ous sommes dans une zone avec insecticides. Au fil du temps, le nombre de chenilles résistantes augmente considérablement jusqu’à devenir majoritaires par rapport au nombre de chenilles sensibles à ses insecticides (environ 4 fois plus). Cela est du à la mutation des chenilles sensibles en chenilles résistantes. </a:t>
            </a:r>
          </a:p>
          <a:p>
            <a:endParaRPr lang="fr-FR" dirty="0"/>
          </a:p>
          <a:p>
            <a:r>
              <a:rPr lang="fr-FR" u="sng" dirty="0"/>
              <a:t>On en conclut que </a:t>
            </a:r>
            <a:r>
              <a:rPr lang="fr-FR" dirty="0"/>
              <a:t>: Sans zone de refuge et avec les mutations des chenilles, le développement des chenilles résistantes est rapide et important donc la culture de maïs est compliqué. </a:t>
            </a:r>
          </a:p>
        </p:txBody>
      </p:sp>
      <p:sp>
        <p:nvSpPr>
          <p:cNvPr id="10" name="ZoneTexte 9">
            <a:extLst>
              <a:ext uri="{FF2B5EF4-FFF2-40B4-BE49-F238E27FC236}">
                <a16:creationId xmlns:a16="http://schemas.microsoft.com/office/drawing/2014/main" id="{5F5B871A-2FFA-6640-F5A9-95149FB003CB}"/>
              </a:ext>
            </a:extLst>
          </p:cNvPr>
          <p:cNvSpPr txBox="1"/>
          <p:nvPr/>
        </p:nvSpPr>
        <p:spPr>
          <a:xfrm>
            <a:off x="508000" y="5842000"/>
            <a:ext cx="10109200" cy="830997"/>
          </a:xfrm>
          <a:prstGeom prst="rect">
            <a:avLst/>
          </a:prstGeom>
          <a:noFill/>
        </p:spPr>
        <p:txBody>
          <a:bodyPr wrap="square" rtlCol="0">
            <a:spAutoFit/>
          </a:bodyPr>
          <a:lstStyle/>
          <a:p>
            <a:pPr algn="ctr"/>
            <a:r>
              <a:rPr lang="fr-FR" sz="2400" u="sng" dirty="0"/>
              <a:t>Capture d’écran de la modélisation numérique du développement de chenilles sensibles et résistantes réalisé avec le logiciel </a:t>
            </a:r>
            <a:r>
              <a:rPr lang="fr-FR" sz="2400" u="sng" dirty="0" err="1"/>
              <a:t>Edumodeles</a:t>
            </a:r>
            <a:r>
              <a:rPr lang="fr-FR" sz="2400" u="sng" dirty="0"/>
              <a:t> </a:t>
            </a:r>
          </a:p>
        </p:txBody>
      </p:sp>
    </p:spTree>
    <p:extLst>
      <p:ext uri="{BB962C8B-B14F-4D97-AF65-F5344CB8AC3E}">
        <p14:creationId xmlns:p14="http://schemas.microsoft.com/office/powerpoint/2010/main" val="275714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BAA0973-F767-6641-2BCE-EEAAC10582F3}"/>
              </a:ext>
            </a:extLst>
          </p:cNvPr>
          <p:cNvPicPr>
            <a:picLocks noChangeAspect="1"/>
          </p:cNvPicPr>
          <p:nvPr/>
        </p:nvPicPr>
        <p:blipFill>
          <a:blip r:embed="rId2"/>
          <a:stretch>
            <a:fillRect/>
          </a:stretch>
        </p:blipFill>
        <p:spPr>
          <a:xfrm>
            <a:off x="203199" y="386516"/>
            <a:ext cx="8725319" cy="4663441"/>
          </a:xfrm>
          <a:prstGeom prst="rect">
            <a:avLst/>
          </a:prstGeom>
        </p:spPr>
      </p:pic>
      <p:sp>
        <p:nvSpPr>
          <p:cNvPr id="6" name="ZoneTexte 5">
            <a:extLst>
              <a:ext uri="{FF2B5EF4-FFF2-40B4-BE49-F238E27FC236}">
                <a16:creationId xmlns:a16="http://schemas.microsoft.com/office/drawing/2014/main" id="{B0024E7B-D32A-4AA4-D494-5BB43A8F8C9D}"/>
              </a:ext>
            </a:extLst>
          </p:cNvPr>
          <p:cNvSpPr txBox="1"/>
          <p:nvPr/>
        </p:nvSpPr>
        <p:spPr>
          <a:xfrm>
            <a:off x="8928518" y="612844"/>
            <a:ext cx="3434080" cy="5632311"/>
          </a:xfrm>
          <a:prstGeom prst="rect">
            <a:avLst/>
          </a:prstGeom>
          <a:noFill/>
        </p:spPr>
        <p:txBody>
          <a:bodyPr wrap="square" rtlCol="0">
            <a:spAutoFit/>
          </a:bodyPr>
          <a:lstStyle/>
          <a:p>
            <a:r>
              <a:rPr lang="fr-FR" u="sng" dirty="0"/>
              <a:t>Observation : </a:t>
            </a:r>
            <a:r>
              <a:rPr lang="fr-FR" dirty="0"/>
              <a:t>Contrairement  à expérience réalisée sans zone de refuge, le nombre de chenilles résistantes (150 environ) n’est pas aussi important. Les chenilles sensibles (environ 430) aux antibiotiques sont majoritaires. La culture de maïs est donc moins endommagée.</a:t>
            </a:r>
          </a:p>
          <a:p>
            <a:endParaRPr lang="fr-FR" dirty="0"/>
          </a:p>
          <a:p>
            <a:r>
              <a:rPr lang="fr-FR" u="sng" dirty="0"/>
              <a:t>On en conclut que </a:t>
            </a:r>
            <a:r>
              <a:rPr lang="fr-FR" dirty="0"/>
              <a:t>: La zone de refuge permet de réduire la prolifération des chenilles résistantes. Elle est donc importante et efficace dans un champs de culture et peut être une solution à l’augmentation croissante de parasites résistants recensés ces dernières années </a:t>
            </a:r>
          </a:p>
        </p:txBody>
      </p:sp>
      <p:sp>
        <p:nvSpPr>
          <p:cNvPr id="7" name="ZoneTexte 6">
            <a:extLst>
              <a:ext uri="{FF2B5EF4-FFF2-40B4-BE49-F238E27FC236}">
                <a16:creationId xmlns:a16="http://schemas.microsoft.com/office/drawing/2014/main" id="{F23B9931-5B17-E09E-F59F-D7AA9E125146}"/>
              </a:ext>
            </a:extLst>
          </p:cNvPr>
          <p:cNvSpPr txBox="1"/>
          <p:nvPr/>
        </p:nvSpPr>
        <p:spPr>
          <a:xfrm>
            <a:off x="91439" y="5271155"/>
            <a:ext cx="8725319" cy="1200329"/>
          </a:xfrm>
          <a:prstGeom prst="rect">
            <a:avLst/>
          </a:prstGeom>
          <a:noFill/>
        </p:spPr>
        <p:txBody>
          <a:bodyPr wrap="square" rtlCol="0">
            <a:spAutoFit/>
          </a:bodyPr>
          <a:lstStyle/>
          <a:p>
            <a:pPr algn="ctr"/>
            <a:r>
              <a:rPr lang="fr-FR" sz="2400" u="sng" dirty="0"/>
              <a:t>Capture d’écran de la modélisation numérique du développement de chenilles sensibles et résistantes dans deux zones différentes réalisé avec le logiciel </a:t>
            </a:r>
            <a:r>
              <a:rPr lang="fr-FR" sz="2400" u="sng" dirty="0" err="1"/>
              <a:t>Edumodeles</a:t>
            </a:r>
            <a:r>
              <a:rPr lang="fr-FR" sz="2400" u="sng" dirty="0"/>
              <a:t> </a:t>
            </a:r>
          </a:p>
        </p:txBody>
      </p:sp>
    </p:spTree>
    <p:extLst>
      <p:ext uri="{BB962C8B-B14F-4D97-AF65-F5344CB8AC3E}">
        <p14:creationId xmlns:p14="http://schemas.microsoft.com/office/powerpoint/2010/main" val="351681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3BD2F-E588-0BB6-B8BD-3AC900B717A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F49ADB1-93F6-27C0-A416-45D4F67A569C}"/>
              </a:ext>
            </a:extLst>
          </p:cNvPr>
          <p:cNvSpPr>
            <a:spLocks noGrp="1"/>
          </p:cNvSpPr>
          <p:nvPr>
            <p:ph idx="1"/>
          </p:nvPr>
        </p:nvSpPr>
        <p:spPr/>
        <p:txBody>
          <a:bodyPr/>
          <a:lstStyle/>
          <a:p>
            <a:r>
              <a:rPr lang="fr-FR" dirty="0"/>
              <a:t>Conclusion : Sans zones de refuge, la culture de maïs est quasiment impossible car la mutation engendre l’augmentation de chenilles résistantes dans un champs de culture. La solution à la prolifération des chenilles résistantes est l’ajout d’une zone de refuge sans insecticides pour préserver une certaine quantité de chenilles sensibles. </a:t>
            </a:r>
          </a:p>
        </p:txBody>
      </p:sp>
    </p:spTree>
    <p:extLst>
      <p:ext uri="{BB962C8B-B14F-4D97-AF65-F5344CB8AC3E}">
        <p14:creationId xmlns:p14="http://schemas.microsoft.com/office/powerpoint/2010/main" val="33293405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Grand écran</PresentationFormat>
  <Paragraphs>14</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Aptos</vt:lpstr>
      <vt:lpstr>Aptos Display</vt:lpstr>
      <vt:lpstr>Arial</vt:lpstr>
      <vt:lpstr>Thème Office</vt:lpstr>
      <vt:lpstr>Evolution des résistances et pratiques humaines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Olivier License</cp:lastModifiedBy>
  <cp:revision>3</cp:revision>
  <dcterms:created xsi:type="dcterms:W3CDTF">2025-03-24T08:12:21Z</dcterms:created>
  <dcterms:modified xsi:type="dcterms:W3CDTF">2025-05-14T15:55:23Z</dcterms:modified>
</cp:coreProperties>
</file>