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C9AEA-E97F-183E-59AE-BF82C908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AB7377-EF20-8821-67B3-7553A3FF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890BF-BDB9-1D98-10BB-42C2D63D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9C58F-0DE8-4068-645F-84FE76D9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4F866A-4484-8DCD-8937-16EE2CF6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BF201-61A2-543C-B63D-FB697268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D1C1E0-B099-8D16-0688-708B9700B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15953-429D-EAD7-F159-95552BE9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1B9A7-5339-C8F2-6F8D-74652FFA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EC369-86BC-6D8B-3B13-843BB547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2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A808D7-6D8B-E606-9B19-0A60F9CA5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39DE7-2D5E-AC75-0BCA-75BA12EA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EA788F-49F9-85A4-5FA3-73838952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3F824-1FE7-204F-27D5-80A8B058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509CE-F1B6-0E93-2D4E-971B0DEF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6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463AF-AF7B-BAB1-942A-23645606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72A5D-6518-8027-50CF-624CDBA94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106E2-17E3-5DA8-3BE9-4D918815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B021F-DED6-9098-4FB3-3BA1A5BB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46ACB-339A-3527-852D-080445D6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9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393BC-EDCD-77F6-EF9F-3DF5610E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0F2DC-7BDD-046F-B729-6C0A5D266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C201C6-FF64-7405-F4F3-2B65587D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61669-C760-0C7B-6870-5F03E8BF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8C62CF-D2B8-4B4E-5DEC-DD6E25EE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63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FE3F5-56BE-487F-E32A-A3872DE1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392494-08BE-6A46-1E37-0E934D86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10A8B4-B517-E0C8-427E-CB778B5C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CD9558-5F65-25EB-90D0-46115198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11B628-D575-7CD1-2A63-7BCAC67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9D367-F799-F5E0-DDA2-F7C64CCE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8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2F6F9-366D-1F2D-1315-60CC60A0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537CA1-D80C-0F80-F254-484B3394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B14B7C-92E3-8A97-3CB1-379483EF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75553B-2C37-4C33-DDEC-29F2D7542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412C24-0EDF-E467-5E4F-B2C7D098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918A89-8BA9-80B1-BF17-EF3A7C78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ECB0BF-3B0D-18FD-C79A-4E97A120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065A1D-35B8-59B6-8CE5-A3FBACE0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5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26A29-D09D-3F4F-1A31-C7BFF4CD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8CD5E5-BE2F-10A6-ACE3-AB2AA282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E4759D-246D-AAE7-11B4-F41AFCFE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8725F-DC71-E139-FDFB-7FE3E118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57DDB1-B201-F95A-F538-BC0F2D9C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164D3C-2916-19D1-C20D-9302C017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A66CA-AF1B-CD5D-119E-54EEA79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6C139-C160-694F-925D-79EBFFD4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98F1C-B1CB-50A5-7BE3-5158C5F7C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B7D934-FB6B-F3EB-8EEA-DC7A57807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0D442-699B-6D83-24B2-61D7F8D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E41F0C-1A7F-541B-1452-7DA95659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148E6C-F287-9ACB-CC4A-13E66B11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E042E-4065-153D-88B4-F50BC0E1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BCCF5D-104C-FFE1-948A-2201F124A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38B0E7-9418-183F-E712-53903CA99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E8E2E5-4F3A-5714-F104-2D2F8637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F9C072-796D-8047-8FB6-A98A5F17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49523C-680D-6A9C-D957-9E3EADB7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1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325689-570D-6989-2FCD-2E46805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05E077-17C4-962D-82C3-303A13E2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D603B5-DB71-91BE-2894-2A637752F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415B-F1A6-4758-8884-65C8C67D4C49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15D835-9543-419F-73D8-9749D47B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828A1-9AD9-536A-DE7A-6765952B4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4E63-62C1-4604-8A41-1DE6CD896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D3447-A617-0021-FAB8-DDAA6E556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Activité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4FE96B-11D3-9BF9-B692-F82F0A13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1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49706-0A12-B9D0-C5D6-DFEF41BB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FBB48-20D9-056C-BDE4-26D6A7292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cherche à démontrer qu’une utilisation déraisonnée des antibiotiques entraîne une favorisation des bactéries résistantes. </a:t>
            </a:r>
          </a:p>
          <a:p>
            <a:r>
              <a:rPr lang="fr-FR" dirty="0"/>
              <a:t>Pour cela, on compare deux modèles : </a:t>
            </a:r>
          </a:p>
          <a:p>
            <a:pPr>
              <a:buFontTx/>
              <a:buChar char="-"/>
            </a:pPr>
            <a:r>
              <a:rPr lang="fr-FR" dirty="0"/>
              <a:t>Sur le premier, on dispose des bactéries sur une boîte dans une boîte de pétri ne contenant aucun antibiotique</a:t>
            </a:r>
          </a:p>
          <a:p>
            <a:pPr>
              <a:buFontTx/>
              <a:buChar char="-"/>
            </a:pPr>
            <a:r>
              <a:rPr lang="fr-FR" dirty="0"/>
              <a:t>Sur le deuxième, on dispose des bactéries dans une boite de pétri contenant des concentrations différentes en antibiotiques.</a:t>
            </a:r>
          </a:p>
        </p:txBody>
      </p:sp>
    </p:spTree>
    <p:extLst>
      <p:ext uri="{BB962C8B-B14F-4D97-AF65-F5344CB8AC3E}">
        <p14:creationId xmlns:p14="http://schemas.microsoft.com/office/powerpoint/2010/main" val="381346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5216BF-0699-17E9-ACB1-F8D1947B7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550"/>
            <a:ext cx="10905066" cy="4498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457DD4-C868-9611-6EF5-19F91A19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78" y="4833963"/>
            <a:ext cx="3320201" cy="16518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DF0DD1-ACC9-1D28-012C-597191ED6989}"/>
              </a:ext>
            </a:extLst>
          </p:cNvPr>
          <p:cNvSpPr txBox="1"/>
          <p:nvPr/>
        </p:nvSpPr>
        <p:spPr>
          <a:xfrm>
            <a:off x="106135" y="5290552"/>
            <a:ext cx="422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Premier modèle :</a:t>
            </a:r>
            <a:r>
              <a:rPr lang="fr-FR" dirty="0"/>
              <a:t> bactéries non résistantes disposées dans une boîte ne contenant pas d’antibiotiques </a:t>
            </a:r>
          </a:p>
        </p:txBody>
      </p:sp>
    </p:spTree>
    <p:extLst>
      <p:ext uri="{BB962C8B-B14F-4D97-AF65-F5344CB8AC3E}">
        <p14:creationId xmlns:p14="http://schemas.microsoft.com/office/powerpoint/2010/main" val="273119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D96055-3F8C-70DA-D9BD-19B4F464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6" y="0"/>
            <a:ext cx="9922957" cy="41676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DEB326-65ED-C58C-20D2-42C8D150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991" y="4686899"/>
            <a:ext cx="3320201" cy="16518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A26336-6B14-D9A5-9441-8B2C8DDF369B}"/>
              </a:ext>
            </a:extLst>
          </p:cNvPr>
          <p:cNvSpPr txBox="1"/>
          <p:nvPr/>
        </p:nvSpPr>
        <p:spPr>
          <a:xfrm>
            <a:off x="367393" y="4914900"/>
            <a:ext cx="366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Deuxième modèle :</a:t>
            </a:r>
            <a:r>
              <a:rPr lang="fr-FR" dirty="0"/>
              <a:t> bactéries non résistantes disposées dans une boîte en concentration en antibiotique croissante. </a:t>
            </a:r>
          </a:p>
        </p:txBody>
      </p:sp>
    </p:spTree>
    <p:extLst>
      <p:ext uri="{BB962C8B-B14F-4D97-AF65-F5344CB8AC3E}">
        <p14:creationId xmlns:p14="http://schemas.microsoft.com/office/powerpoint/2010/main" val="44375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D49706-0A12-B9D0-C5D6-DFEF41BB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6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sur le premier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modèle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FBB48-20D9-056C-BDE4-26D6A729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1307756"/>
            <a:ext cx="10515599" cy="7289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bout de 500 tours, on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suivant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76AF04-9F47-5FF2-1812-5DF178C6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87" y="1746595"/>
            <a:ext cx="8107974" cy="3364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41F50-9B9D-F235-8503-197FD4AE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47" y="5111405"/>
            <a:ext cx="7906853" cy="2857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E547E9-D070-CA78-E13C-6F6AC78436DC}"/>
              </a:ext>
            </a:extLst>
          </p:cNvPr>
          <p:cNvSpPr txBox="1"/>
          <p:nvPr/>
        </p:nvSpPr>
        <p:spPr>
          <a:xfrm>
            <a:off x="-3" y="5740400"/>
            <a:ext cx="1187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observe que les bactéries souches S sont majoritaires, à 94 %. Les bactéries R1 sont des bactéries S mutées. De même, les bactéries R2 sont des bactéries R1 mutées, et ainsi de suite.</a:t>
            </a:r>
          </a:p>
          <a:p>
            <a:r>
              <a:rPr lang="fr-FR" dirty="0"/>
              <a:t>On en déduit donc que sans antibiotiques, les bactéries non résistantes S sont majoritaires. </a:t>
            </a:r>
          </a:p>
        </p:txBody>
      </p:sp>
    </p:spTree>
    <p:extLst>
      <p:ext uri="{BB962C8B-B14F-4D97-AF65-F5344CB8AC3E}">
        <p14:creationId xmlns:p14="http://schemas.microsoft.com/office/powerpoint/2010/main" val="34308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49706-0A12-B9D0-C5D6-DFEF41BB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6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sur le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deuxième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modèle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FBB48-20D9-056C-BDE4-26D6A729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1307756"/>
            <a:ext cx="10515599" cy="7289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bout de 500 tours, on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suivant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E547E9-D070-CA78-E13C-6F6AC78436DC}"/>
              </a:ext>
            </a:extLst>
          </p:cNvPr>
          <p:cNvSpPr txBox="1"/>
          <p:nvPr/>
        </p:nvSpPr>
        <p:spPr>
          <a:xfrm>
            <a:off x="-5" y="5369203"/>
            <a:ext cx="1187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On observe que les bactéries souches S, R1, R2 sont en quantités a peu près égales, à 19 %. Ce sont le bactéries R4 qui sont majoritaires avec 1021 individus, soit 26 % au total. Les bactéries R1 sont des bactéries S mutées. De même, les bactéries R2 sont des bactéries R1 mutées, et ainsi de suite.</a:t>
            </a:r>
          </a:p>
          <a:p>
            <a:r>
              <a:rPr lang="fr-FR" sz="1600" dirty="0"/>
              <a:t>De plus, sur le modèle, la concentration en antibiotique augmente de gauche à droite.</a:t>
            </a:r>
          </a:p>
          <a:p>
            <a:r>
              <a:rPr lang="fr-FR" sz="1600" dirty="0"/>
              <a:t>On en déduit donc que les bactéries observées sur les différentes zones sont résistantes à la quantité d’antibiotiques de la zone.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2D6A1A-92D2-E638-F5EF-F7F818D2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89" y="1649344"/>
            <a:ext cx="8262257" cy="34278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95D583-6CE7-4BE7-7B9C-1A09A6166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69" y="5011490"/>
            <a:ext cx="8392696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49706-0A12-B9D0-C5D6-DFEF41BB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FBB48-20D9-056C-BDE4-26D6A7292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D’après nos observations, on a observé que sans antibiotiques, la majorité des bactéries sont des bactéries souches, non résistantes aux antibiotiques. A l’inverse, en présence d’antibiotique, plus la quantité d’antibiotique est forte, plus les bactéries sont résistantes.</a:t>
            </a:r>
          </a:p>
          <a:p>
            <a:r>
              <a:rPr lang="fr-FR" dirty="0"/>
              <a:t>On en déduit donc qu’un usage excessif ou déraisonné d’antibiotiques favorise le développement de souches résistantes. Ce développement est du à la </a:t>
            </a:r>
            <a:r>
              <a:rPr lang="fr-FR"/>
              <a:t>sélection naturelle.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387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Grand écran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Activité 2</vt:lpstr>
      <vt:lpstr>Présentation PowerPoint</vt:lpstr>
      <vt:lpstr>Présentation PowerPoint</vt:lpstr>
      <vt:lpstr>Présentation PowerPoint</vt:lpstr>
      <vt:lpstr>Résultats sur le premier modèle </vt:lpstr>
      <vt:lpstr>Résultats sur le deuxième modèle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2</dc:title>
  <dc:creator/>
  <cp:lastModifiedBy>Olivier License</cp:lastModifiedBy>
  <cp:revision>2</cp:revision>
  <dcterms:created xsi:type="dcterms:W3CDTF">2025-03-24T08:20:02Z</dcterms:created>
  <dcterms:modified xsi:type="dcterms:W3CDTF">2025-05-14T15:54:53Z</dcterms:modified>
</cp:coreProperties>
</file>