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6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80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6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93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51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680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1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911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61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870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0EA1A-E4B9-426F-A761-DA76938BF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963" y="2896893"/>
            <a:ext cx="8671326" cy="1077229"/>
          </a:xfrm>
        </p:spPr>
        <p:txBody>
          <a:bodyPr>
            <a:noAutofit/>
          </a:bodyPr>
          <a:lstStyle>
            <a:lvl1pPr algn="ctr">
              <a:defRPr sz="6000">
                <a:solidFill>
                  <a:srgbClr val="2A3A3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66D92FD-B757-4545-8288-6A5D8FDDA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3689" y="3974122"/>
            <a:ext cx="5357600" cy="492369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rgbClr val="2A3A3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1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E5899DB-DF8B-4304-8C87-9AA1643644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1865" y="127902"/>
            <a:ext cx="645564" cy="467597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6AAFF329-2A80-4526-AAF7-4C12F36C56F3}"/>
              </a:ext>
            </a:extLst>
          </p:cNvPr>
          <p:cNvGrpSpPr/>
          <p:nvPr userDrawn="1"/>
        </p:nvGrpSpPr>
        <p:grpSpPr>
          <a:xfrm>
            <a:off x="9928026" y="104883"/>
            <a:ext cx="733839" cy="546039"/>
            <a:chOff x="10680491" y="6229900"/>
            <a:chExt cx="733839" cy="546039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5DAD43D0-5015-4C22-BC1F-B286C5843F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689805" y="6229900"/>
              <a:ext cx="641013" cy="415602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018C8BF-07B1-44FF-9143-857D0B7C8862}"/>
                </a:ext>
              </a:extLst>
            </p:cNvPr>
            <p:cNvSpPr txBox="1"/>
            <p:nvPr/>
          </p:nvSpPr>
          <p:spPr>
            <a:xfrm>
              <a:off x="10680491" y="6575884"/>
              <a:ext cx="733839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700" dirty="0">
                  <a:latin typeface="+mn-lt"/>
                  <a:ea typeface="Verdana" panose="020B0604030504040204" pitchFamily="34" charset="0"/>
                </a:rPr>
                <a:t>2021-2022</a:t>
              </a:r>
              <a:endParaRPr lang="fr-FR" sz="1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426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10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01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72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74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69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79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48000">
              <a:schemeClr val="accent2">
                <a:lumMod val="97000"/>
                <a:lumOff val="3000"/>
              </a:schemeClr>
            </a:gs>
            <a:gs pos="100000">
              <a:srgbClr val="92D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964F-E5EC-49D3-BCAE-D6DEB269FFB8}" type="datetimeFigureOut">
              <a:rPr lang="fr-FR" smtClean="0"/>
              <a:t>15/05/2022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3455-48EE-4E82-949C-80F093F3D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061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68BCA88-46C1-49E6-9B2B-EBA4BBA7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534" y="169881"/>
            <a:ext cx="8265742" cy="420669"/>
          </a:xfrm>
        </p:spPr>
        <p:txBody>
          <a:bodyPr>
            <a:normAutofit fontScale="90000"/>
          </a:bodyPr>
          <a:lstStyle/>
          <a:p>
            <a:pPr algn="l"/>
            <a:r>
              <a:rPr lang="fr-FR" sz="2400" dirty="0"/>
              <a:t>Modélisation 3D pour appréhender les notions de génétique et de brassage 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D50BAF57-AB3F-4B21-9D7F-E2B88443FF87}"/>
              </a:ext>
            </a:extLst>
          </p:cNvPr>
          <p:cNvSpPr txBox="1">
            <a:spLocks/>
          </p:cNvSpPr>
          <p:nvPr/>
        </p:nvSpPr>
        <p:spPr>
          <a:xfrm>
            <a:off x="1173534" y="707012"/>
            <a:ext cx="1828284" cy="3238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 err="1"/>
              <a:t>Tle</a:t>
            </a:r>
            <a:r>
              <a:rPr lang="fr-FR" sz="1600" dirty="0"/>
              <a:t> spécialité SVT </a:t>
            </a:r>
          </a:p>
        </p:txBody>
      </p:sp>
      <p:sp>
        <p:nvSpPr>
          <p:cNvPr id="11" name="Flèche : droite rayée 10">
            <a:extLst>
              <a:ext uri="{FF2B5EF4-FFF2-40B4-BE49-F238E27FC236}">
                <a16:creationId xmlns:a16="http://schemas.microsoft.com/office/drawing/2014/main" id="{CB7D4BCD-0507-4780-8697-FAC96E6BE68B}"/>
              </a:ext>
            </a:extLst>
          </p:cNvPr>
          <p:cNvSpPr/>
          <p:nvPr/>
        </p:nvSpPr>
        <p:spPr>
          <a:xfrm>
            <a:off x="1877979" y="5721238"/>
            <a:ext cx="9297121" cy="323850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86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24D7B9-67B3-4565-975E-92005C5138EA}"/>
              </a:ext>
            </a:extLst>
          </p:cNvPr>
          <p:cNvSpPr/>
          <p:nvPr/>
        </p:nvSpPr>
        <p:spPr>
          <a:xfrm>
            <a:off x="1070000" y="1265675"/>
            <a:ext cx="2853352" cy="6426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Prérequis : Méiose </a:t>
            </a:r>
          </a:p>
        </p:txBody>
      </p:sp>
      <p:sp>
        <p:nvSpPr>
          <p:cNvPr id="14" name="Rectangle : avec coin rogné 13">
            <a:extLst>
              <a:ext uri="{FF2B5EF4-FFF2-40B4-BE49-F238E27FC236}">
                <a16:creationId xmlns:a16="http://schemas.microsoft.com/office/drawing/2014/main" id="{46237A91-3C5A-4147-8E42-6AF8E04D9CC4}"/>
              </a:ext>
            </a:extLst>
          </p:cNvPr>
          <p:cNvSpPr/>
          <p:nvPr/>
        </p:nvSpPr>
        <p:spPr>
          <a:xfrm>
            <a:off x="9703276" y="1265675"/>
            <a:ext cx="1653309" cy="642694"/>
          </a:xfrm>
          <a:prstGeom prst="snip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2"/>
                </a:solidFill>
              </a:rPr>
              <a:t>Outil numérique : </a:t>
            </a:r>
            <a:r>
              <a:rPr lang="fr-FR" sz="1400" dirty="0" err="1">
                <a:solidFill>
                  <a:schemeClr val="bg2"/>
                </a:solidFill>
              </a:rPr>
              <a:t>Mesurim</a:t>
            </a:r>
            <a:r>
              <a:rPr lang="fr-FR" sz="1400" dirty="0">
                <a:solidFill>
                  <a:schemeClr val="bg2"/>
                </a:solidFill>
              </a:rPr>
              <a:t> 2 de Philippe </a:t>
            </a:r>
            <a:r>
              <a:rPr lang="fr-FR" sz="1400">
                <a:solidFill>
                  <a:schemeClr val="bg2"/>
                </a:solidFill>
              </a:rPr>
              <a:t>Coentino</a:t>
            </a:r>
            <a:endParaRPr lang="fr-FR" sz="1400" dirty="0">
              <a:solidFill>
                <a:schemeClr val="bg2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1F69FC7-5FCD-42D3-A670-E94AED0CB908}"/>
              </a:ext>
            </a:extLst>
          </p:cNvPr>
          <p:cNvSpPr txBox="1"/>
          <p:nvPr/>
        </p:nvSpPr>
        <p:spPr>
          <a:xfrm>
            <a:off x="415007" y="4263431"/>
            <a:ext cx="96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réel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2C5391F-90EC-47E2-8DF2-9BCCD58DD983}"/>
              </a:ext>
            </a:extLst>
          </p:cNvPr>
          <p:cNvSpPr txBox="1"/>
          <p:nvPr/>
        </p:nvSpPr>
        <p:spPr>
          <a:xfrm>
            <a:off x="221672" y="2836154"/>
            <a:ext cx="115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numérique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836FEA0-5783-499F-B8DD-E8A247940F0D}"/>
              </a:ext>
            </a:extLst>
          </p:cNvPr>
          <p:cNvSpPr txBox="1"/>
          <p:nvPr/>
        </p:nvSpPr>
        <p:spPr>
          <a:xfrm>
            <a:off x="10103492" y="6539587"/>
            <a:ext cx="14270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Mélanie Fenaert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821B69-3A3E-464E-81D7-0BDE26C05A08}"/>
              </a:ext>
            </a:extLst>
          </p:cNvPr>
          <p:cNvSpPr/>
          <p:nvPr/>
        </p:nvSpPr>
        <p:spPr>
          <a:xfrm>
            <a:off x="3681938" y="4100378"/>
            <a:ext cx="1692000" cy="83813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Loi de Mendel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6C2A36-D9A2-45BD-88EC-BD2DBD634373}"/>
              </a:ext>
            </a:extLst>
          </p:cNvPr>
          <p:cNvSpPr/>
          <p:nvPr/>
        </p:nvSpPr>
        <p:spPr>
          <a:xfrm>
            <a:off x="3675588" y="2592337"/>
            <a:ext cx="1692000" cy="8311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Observation d’un modèle 3D -  Tableur pour données statistiques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817A1A-6C69-4D24-9201-0A7631C5F505}"/>
              </a:ext>
            </a:extLst>
          </p:cNvPr>
          <p:cNvSpPr/>
          <p:nvPr/>
        </p:nvSpPr>
        <p:spPr>
          <a:xfrm>
            <a:off x="1763554" y="2592337"/>
            <a:ext cx="1692000" cy="8311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Détermination par comptage des résultats d’un croisement entre F1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7CF2F9-B212-4706-BAFE-3075686B32F5}"/>
              </a:ext>
            </a:extLst>
          </p:cNvPr>
          <p:cNvSpPr/>
          <p:nvPr/>
        </p:nvSpPr>
        <p:spPr>
          <a:xfrm>
            <a:off x="1763554" y="4107409"/>
            <a:ext cx="1692000" cy="8311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Diversité des épi de maïs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AC1082-CB42-4EC1-800D-C4BF0DF52B5E}"/>
              </a:ext>
            </a:extLst>
          </p:cNvPr>
          <p:cNvSpPr/>
          <p:nvPr/>
        </p:nvSpPr>
        <p:spPr>
          <a:xfrm>
            <a:off x="5585894" y="4100378"/>
            <a:ext cx="1692000" cy="83815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Etude des brassage chez la drosophile</a:t>
            </a:r>
          </a:p>
          <a:p>
            <a:pPr algn="ctr"/>
            <a:r>
              <a:rPr lang="fr-FR" sz="1200" dirty="0">
                <a:solidFill>
                  <a:schemeClr val="bg2"/>
                </a:solidFill>
              </a:rPr>
              <a:t>TP Observation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250473-CED8-4F74-86A7-6F9CCA2A7148}"/>
              </a:ext>
            </a:extLst>
          </p:cNvPr>
          <p:cNvSpPr/>
          <p:nvPr/>
        </p:nvSpPr>
        <p:spPr>
          <a:xfrm>
            <a:off x="7499646" y="4107409"/>
            <a:ext cx="1692000" cy="8311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Interprétation/conclusion à rédiger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59ACE9E7-CF37-4E45-BA48-61FCB931BCF5}"/>
              </a:ext>
            </a:extLst>
          </p:cNvPr>
          <p:cNvCxnSpPr>
            <a:stCxn id="22" idx="3"/>
            <a:endCxn id="21" idx="1"/>
          </p:cNvCxnSpPr>
          <p:nvPr/>
        </p:nvCxnSpPr>
        <p:spPr>
          <a:xfrm>
            <a:off x="3455554" y="3007888"/>
            <a:ext cx="220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 : en angle 29">
            <a:extLst>
              <a:ext uri="{FF2B5EF4-FFF2-40B4-BE49-F238E27FC236}">
                <a16:creationId xmlns:a16="http://schemas.microsoft.com/office/drawing/2014/main" id="{33E7E572-DB18-4B60-9F5D-49707596C005}"/>
              </a:ext>
            </a:extLst>
          </p:cNvPr>
          <p:cNvCxnSpPr>
            <a:cxnSpLocks/>
            <a:stCxn id="23" idx="0"/>
          </p:cNvCxnSpPr>
          <p:nvPr/>
        </p:nvCxnSpPr>
        <p:spPr>
          <a:xfrm rot="5400000" flipH="1" flipV="1">
            <a:off x="2358790" y="3856643"/>
            <a:ext cx="501530" cy="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CF871998-DE81-46FE-81B5-150B015633AC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>
          <a:xfrm>
            <a:off x="4521588" y="3423439"/>
            <a:ext cx="6350" cy="67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FE8B37A-BE2F-418B-BA55-BE371800D6D7}"/>
              </a:ext>
            </a:extLst>
          </p:cNvPr>
          <p:cNvSpPr/>
          <p:nvPr/>
        </p:nvSpPr>
        <p:spPr>
          <a:xfrm>
            <a:off x="5592244" y="2594092"/>
            <a:ext cx="1692000" cy="8311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Exercice complémentaire en classe entière et à la maison via </a:t>
            </a:r>
            <a:r>
              <a:rPr lang="fr-FR" sz="1200" dirty="0" err="1">
                <a:solidFill>
                  <a:schemeClr val="bg2"/>
                </a:solidFill>
              </a:rPr>
              <a:t>mesurim</a:t>
            </a:r>
            <a:r>
              <a:rPr lang="fr-FR" sz="1200" dirty="0">
                <a:solidFill>
                  <a:schemeClr val="bg2"/>
                </a:solidFill>
              </a:rPr>
              <a:t>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BC06466-D7F7-45AB-8246-372FA1B127DA}"/>
              </a:ext>
            </a:extLst>
          </p:cNvPr>
          <p:cNvSpPr/>
          <p:nvPr/>
        </p:nvSpPr>
        <p:spPr>
          <a:xfrm>
            <a:off x="7499646" y="2592337"/>
            <a:ext cx="1692000" cy="8311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Etude d’hybride back cross couleur et forme des grain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D8A00956-1ED5-410C-89A2-C226C121C19B}"/>
              </a:ext>
            </a:extLst>
          </p:cNvPr>
          <p:cNvCxnSpPr>
            <a:cxnSpLocks/>
            <a:stCxn id="36" idx="3"/>
            <a:endCxn id="37" idx="1"/>
          </p:cNvCxnSpPr>
          <p:nvPr/>
        </p:nvCxnSpPr>
        <p:spPr>
          <a:xfrm flipV="1">
            <a:off x="7284244" y="3007888"/>
            <a:ext cx="215402" cy="1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 : en angle 53">
            <a:extLst>
              <a:ext uri="{FF2B5EF4-FFF2-40B4-BE49-F238E27FC236}">
                <a16:creationId xmlns:a16="http://schemas.microsoft.com/office/drawing/2014/main" id="{9B753071-058F-4F1F-8B08-597556DB3ED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51783" y="3820266"/>
            <a:ext cx="560225" cy="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 : en angle 63">
            <a:extLst>
              <a:ext uri="{FF2B5EF4-FFF2-40B4-BE49-F238E27FC236}">
                <a16:creationId xmlns:a16="http://schemas.microsoft.com/office/drawing/2014/main" id="{6EF8C028-A2ED-4969-8E30-1A311556D636}"/>
              </a:ext>
            </a:extLst>
          </p:cNvPr>
          <p:cNvCxnSpPr>
            <a:cxnSpLocks/>
            <a:stCxn id="20" idx="3"/>
            <a:endCxn id="24" idx="1"/>
          </p:cNvCxnSpPr>
          <p:nvPr/>
        </p:nvCxnSpPr>
        <p:spPr>
          <a:xfrm>
            <a:off x="5373938" y="4519445"/>
            <a:ext cx="211956" cy="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 : en angle 66">
            <a:extLst>
              <a:ext uri="{FF2B5EF4-FFF2-40B4-BE49-F238E27FC236}">
                <a16:creationId xmlns:a16="http://schemas.microsoft.com/office/drawing/2014/main" id="{D9563AD6-4CFF-48B8-8A54-FE4D8F1E3927}"/>
              </a:ext>
            </a:extLst>
          </p:cNvPr>
          <p:cNvCxnSpPr>
            <a:cxnSpLocks/>
            <a:stCxn id="24" idx="3"/>
            <a:endCxn id="25" idx="0"/>
          </p:cNvCxnSpPr>
          <p:nvPr/>
        </p:nvCxnSpPr>
        <p:spPr>
          <a:xfrm flipV="1">
            <a:off x="7277894" y="4107409"/>
            <a:ext cx="1067752" cy="412049"/>
          </a:xfrm>
          <a:prstGeom prst="bentConnector4">
            <a:avLst>
              <a:gd name="adj1" fmla="val 10384"/>
              <a:gd name="adj2" fmla="val 15718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 : en angle 69">
            <a:extLst>
              <a:ext uri="{FF2B5EF4-FFF2-40B4-BE49-F238E27FC236}">
                <a16:creationId xmlns:a16="http://schemas.microsoft.com/office/drawing/2014/main" id="{C2E0D28E-FCD1-484C-9ECF-B116887A13E3}"/>
              </a:ext>
            </a:extLst>
          </p:cNvPr>
          <p:cNvCxnSpPr>
            <a:cxnSpLocks/>
            <a:stCxn id="37" idx="3"/>
            <a:endCxn id="25" idx="0"/>
          </p:cNvCxnSpPr>
          <p:nvPr/>
        </p:nvCxnSpPr>
        <p:spPr>
          <a:xfrm flipH="1">
            <a:off x="8345646" y="3007888"/>
            <a:ext cx="846000" cy="1099521"/>
          </a:xfrm>
          <a:prstGeom prst="bentConnector4">
            <a:avLst>
              <a:gd name="adj1" fmla="val -27021"/>
              <a:gd name="adj2" fmla="val 7897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5A9BCE6A-2790-4548-A561-75E39227C2C3}"/>
              </a:ext>
            </a:extLst>
          </p:cNvPr>
          <p:cNvSpPr/>
          <p:nvPr/>
        </p:nvSpPr>
        <p:spPr>
          <a:xfrm>
            <a:off x="9703276" y="4111494"/>
            <a:ext cx="1692000" cy="8311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2"/>
                </a:solidFill>
              </a:rPr>
              <a:t>Correction- traces écrites</a:t>
            </a:r>
          </a:p>
        </p:txBody>
      </p:sp>
      <p:sp>
        <p:nvSpPr>
          <p:cNvPr id="76" name="Flèche : droite rayée 75">
            <a:extLst>
              <a:ext uri="{FF2B5EF4-FFF2-40B4-BE49-F238E27FC236}">
                <a16:creationId xmlns:a16="http://schemas.microsoft.com/office/drawing/2014/main" id="{665EB1CE-5DD9-49B7-B671-9FF177890DF0}"/>
              </a:ext>
            </a:extLst>
          </p:cNvPr>
          <p:cNvSpPr/>
          <p:nvPr/>
        </p:nvSpPr>
        <p:spPr>
          <a:xfrm>
            <a:off x="9254837" y="4359670"/>
            <a:ext cx="399776" cy="323850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73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>
            <a:extLst>
              <a:ext uri="{FF2B5EF4-FFF2-40B4-BE49-F238E27FC236}">
                <a16:creationId xmlns:a16="http://schemas.microsoft.com/office/drawing/2014/main" id="{E1016304-4F27-4D24-B928-C37D360DB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0881" y="6945923"/>
            <a:ext cx="5357600" cy="492369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0CD7805-79C3-4758-A906-C3C0CC893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377" y="575488"/>
            <a:ext cx="1006124" cy="137546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C53167C-D6E6-446A-9695-AAE8F3BEE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068" y="575488"/>
            <a:ext cx="1069802" cy="142003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4C86A97-E256-43B9-B8AF-24F89A544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9437" y="575488"/>
            <a:ext cx="1044331" cy="150281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24DABD6-D657-41F7-B9DC-1706EF2AE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5335" y="575488"/>
            <a:ext cx="1006124" cy="143277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520AC53-9B2A-4282-BEEB-A7295E247E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3025" y="575488"/>
            <a:ext cx="1044331" cy="149008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A1F3E3D-D463-4030-8500-F03F988C0753}"/>
              </a:ext>
            </a:extLst>
          </p:cNvPr>
          <p:cNvSpPr txBox="1"/>
          <p:nvPr/>
        </p:nvSpPr>
        <p:spPr>
          <a:xfrm>
            <a:off x="0" y="473150"/>
            <a:ext cx="1017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LOGOS &amp; images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A05C2A1-69F5-4764-8B00-422247A806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2727" y="3429000"/>
            <a:ext cx="1491483" cy="10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7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7F4EF-1DC8-48DE-B38B-C8988BC3C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190" y="4749683"/>
            <a:ext cx="5298919" cy="856410"/>
          </a:xfrm>
        </p:spPr>
        <p:txBody>
          <a:bodyPr>
            <a:normAutofit/>
          </a:bodyPr>
          <a:lstStyle/>
          <a:p>
            <a:pPr algn="r"/>
            <a:r>
              <a:rPr lang="fr-FR" sz="4000" dirty="0"/>
              <a:t>SVT 2021-2022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F0E01B2-8246-4861-8F82-A70421C08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91" y="1680112"/>
            <a:ext cx="5033818" cy="318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06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4686</TotalTime>
  <Words>97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Tw Cen MT</vt:lpstr>
      <vt:lpstr>Circuit</vt:lpstr>
      <vt:lpstr>Modélisation 3D pour appréhender les notions de génétique et de brassage </vt:lpstr>
      <vt:lpstr>Présentation PowerPoint</vt:lpstr>
      <vt:lpstr>SVT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</dc:title>
  <dc:creator>Mélanie Fenaert</dc:creator>
  <cp:lastModifiedBy>Amaury TAVERNIER</cp:lastModifiedBy>
  <cp:revision>14</cp:revision>
  <dcterms:created xsi:type="dcterms:W3CDTF">2022-01-14T12:54:51Z</dcterms:created>
  <dcterms:modified xsi:type="dcterms:W3CDTF">2022-05-14T22:15:37Z</dcterms:modified>
</cp:coreProperties>
</file>