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00CF0-DE0F-4C51-BA87-2A10B4984CEA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89C9-10A2-461A-8133-5459345D5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A7D78-2745-496D-9746-1CCCEE7836D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A7D78-2745-496D-9746-1CCCEE7836DF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A7D78-2745-496D-9746-1CCCEE7836D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23C3DC-B19D-428A-B0A4-F67C260CC26D}" type="datetimeFigureOut">
              <a:rPr lang="fr-FR" smtClean="0"/>
              <a:t>18/06/2011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4C4A19-196B-437C-91B4-90645AE4163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ed.harvard.edu/AANLIB/cases/caseNA/pb9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heading.com/roborats/roborat.mp4" TargetMode="External"/><Relationship Id="rId2" Type="http://schemas.openxmlformats.org/officeDocument/2006/relationships/hyperlink" Target="http://www.wireheading.com/roborats/ratbo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.harvard.edu/AANLIB/cases/caseNA/pb9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7HiugBLryIk&amp;feature=related" TargetMode="External"/><Relationship Id="rId3" Type="http://schemas.openxmlformats.org/officeDocument/2006/relationships/hyperlink" Target="http://neurobranches.chez-alice.fr/flash/flash.html" TargetMode="External"/><Relationship Id="rId7" Type="http://schemas.openxmlformats.org/officeDocument/2006/relationships/hyperlink" Target="http://www.youtube.com/watch?v=PXmkaEMhMHg" TargetMode="External"/><Relationship Id="rId2" Type="http://schemas.openxmlformats.org/officeDocument/2006/relationships/hyperlink" Target="http://lecerveau.mcgill.ca/flash/d/d_03/d_03_cr/d_03_cr_que/d_03_cr_qu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reheading.com/roborats/ratbots.html" TargetMode="External"/><Relationship Id="rId11" Type="http://schemas.openxmlformats.org/officeDocument/2006/relationships/hyperlink" Target="http://www.bonjour-docteur.com/actualite-sante-dependance-qu-est-ce-que-le-circuit-de-la-recompense--1016.asp" TargetMode="External"/><Relationship Id="rId5" Type="http://schemas.openxmlformats.org/officeDocument/2006/relationships/hyperlink" Target="http://psychobiologierouen.free.fr/Biologie/Circuit_de_la_Recompense.pdf" TargetMode="External"/><Relationship Id="rId10" Type="http://schemas.openxmlformats.org/officeDocument/2006/relationships/hyperlink" Target="http://www.wireheading.com/roborats/roborat.mp4" TargetMode="External"/><Relationship Id="rId4" Type="http://schemas.openxmlformats.org/officeDocument/2006/relationships/hyperlink" Target="http://webmail.aliceadsl.fr/horde/util/go.php?url=http://www.med.harvard.edu/AANLIB/cases/caseNA/pb9.htm&amp;Horde=84e8259c938a4674551c53e646f82a2d" TargetMode="External"/><Relationship Id="rId9" Type="http://schemas.openxmlformats.org/officeDocument/2006/relationships/hyperlink" Target="http://webmail.aliceadsl.fr/horde/util/go.php?url=http://www.youtube.com/watch?v=Uusa8XjxslU&amp;feature=player_embedded&amp;Horde=84e8259c938a4674551c53e646f82a2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.harvard.edu/AANLIB/cases/caseNA/pb9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980728"/>
            <a:ext cx="7200800" cy="3024336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smtClean="0"/>
              <a:t>Les bases biologiques du plaisir</a:t>
            </a:r>
            <a:endParaRPr lang="fr-FR" sz="6000" dirty="0"/>
          </a:p>
        </p:txBody>
      </p:sp>
      <p:sp>
        <p:nvSpPr>
          <p:cNvPr id="4" name="ZoneTexte 3"/>
          <p:cNvSpPr txBox="1"/>
          <p:nvPr/>
        </p:nvSpPr>
        <p:spPr>
          <a:xfrm>
            <a:off x="1763688" y="53012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Anaëlle LEBOULANGER - Valérie RABET </a:t>
            </a:r>
          </a:p>
          <a:p>
            <a:pPr algn="ctr"/>
            <a:r>
              <a:rPr lang="fr-FR" dirty="0" smtClean="0"/>
              <a:t>Alexandre BOURILLON - Laurent GUERRE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63688" y="26064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u="sng" dirty="0" smtClean="0">
                <a:solidFill>
                  <a:schemeClr val="tx2"/>
                </a:solidFill>
              </a:rPr>
              <a:t>3</a:t>
            </a:r>
            <a:r>
              <a:rPr lang="fr-FR" sz="3200" i="1" u="sng" baseline="30000" dirty="0" smtClean="0">
                <a:solidFill>
                  <a:schemeClr val="tx2"/>
                </a:solidFill>
              </a:rPr>
              <a:t>ème</a:t>
            </a:r>
            <a:r>
              <a:rPr lang="fr-FR" sz="3200" i="1" u="sng" dirty="0" smtClean="0">
                <a:solidFill>
                  <a:schemeClr val="tx2"/>
                </a:solidFill>
              </a:rPr>
              <a:t>  </a:t>
            </a:r>
            <a:r>
              <a:rPr lang="fr-FR" sz="2400" i="1" u="sng" dirty="0" smtClean="0">
                <a:solidFill>
                  <a:schemeClr val="tx2"/>
                </a:solidFill>
              </a:rPr>
              <a:t>Partie</a:t>
            </a:r>
            <a:r>
              <a:rPr lang="fr-FR" sz="3200" i="1" u="sng" dirty="0" smtClean="0">
                <a:solidFill>
                  <a:schemeClr val="tx2"/>
                </a:solidFill>
              </a:rPr>
              <a:t> :</a:t>
            </a:r>
          </a:p>
          <a:p>
            <a:r>
              <a:rPr lang="fr-FR" sz="3200" i="1" u="sng" dirty="0" smtClean="0"/>
              <a:t> </a:t>
            </a:r>
            <a:endParaRPr lang="fr-FR" sz="3200" i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400506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tx2"/>
                </a:solidFill>
              </a:rPr>
              <a:t>(1 semaine)</a:t>
            </a:r>
          </a:p>
          <a:p>
            <a:r>
              <a:rPr lang="fr-FR" sz="3200" i="1" u="sng" dirty="0" smtClean="0"/>
              <a:t> </a:t>
            </a:r>
            <a:endParaRPr lang="fr-FR" sz="3200" i="1" u="sng" dirty="0"/>
          </a:p>
        </p:txBody>
      </p:sp>
    </p:spTree>
    <p:extLst>
      <p:ext uri="{BB962C8B-B14F-4D97-AF65-F5344CB8AC3E}">
        <p14:creationId xmlns:p14="http://schemas.microsoft.com/office/powerpoint/2010/main" val="229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221825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d’imagerie de Harvard </a:t>
            </a:r>
            <a:br>
              <a:rPr lang="fr-F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The </a:t>
            </a:r>
            <a:r>
              <a:rPr lang="fr-FR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</a:t>
            </a:r>
            <a:r>
              <a:rPr lang="fr-F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  <a:r>
              <a:rPr lang="fr-F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Atlas »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100" b="1" u="sng" dirty="0" smtClean="0">
                <a:hlinkClick r:id="rId2"/>
              </a:rPr>
              <a:t>http://www.med.harvard.edu/AANLIB/cases/caseNA/pb9.htm</a:t>
            </a:r>
            <a:endParaRPr lang="fr-FR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harvar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7467600" cy="3640344"/>
          </a:xfrm>
        </p:spPr>
      </p:pic>
    </p:spTree>
    <p:extLst>
      <p:ext uri="{BB962C8B-B14F-4D97-AF65-F5344CB8AC3E}">
        <p14:creationId xmlns:p14="http://schemas.microsoft.com/office/powerpoint/2010/main" val="1455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1628800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Localisation des plans de coupes du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Harvard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loc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268760"/>
            <a:ext cx="6166979" cy="5328592"/>
          </a:xfrm>
        </p:spPr>
      </p:pic>
      <p:pic>
        <p:nvPicPr>
          <p:cNvPr id="5" name="Image 4" descr="loc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060848"/>
            <a:ext cx="17907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Expérience 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« rat robot » (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2002/2004)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58204" cy="211455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Des chercheurs américains </a:t>
            </a:r>
            <a:r>
              <a:rPr lang="fr-FR" b="1" dirty="0"/>
              <a:t>ont placé trois électrodes dans le cerveau de rats, électrodes reliées à un microprocesseur placé sur le dos des rats comme un sac à dos</a:t>
            </a:r>
            <a:r>
              <a:rPr lang="fr-FR" dirty="0"/>
              <a:t>.</a:t>
            </a:r>
          </a:p>
          <a:p>
            <a:r>
              <a:rPr lang="fr-FR" dirty="0" err="1" smtClean="0"/>
              <a:t>Talwar</a:t>
            </a:r>
            <a:r>
              <a:rPr lang="fr-FR" dirty="0" smtClean="0"/>
              <a:t> </a:t>
            </a:r>
            <a:r>
              <a:rPr lang="fr-FR" dirty="0"/>
              <a:t>et al. </a:t>
            </a:r>
            <a:r>
              <a:rPr lang="fr-FR" dirty="0" smtClean="0"/>
              <a:t>2002 - Xu </a:t>
            </a:r>
            <a:r>
              <a:rPr lang="fr-FR" dirty="0"/>
              <a:t>et al., 2004 ; Journal of Neuroscience </a:t>
            </a:r>
            <a:r>
              <a:rPr lang="fr-FR" dirty="0" err="1" smtClean="0"/>
              <a:t>Methods</a:t>
            </a:r>
            <a:endParaRPr lang="fr-FR" dirty="0" smtClean="0"/>
          </a:p>
          <a:p>
            <a:r>
              <a:rPr lang="fr-FR" dirty="0" smtClean="0"/>
              <a:t>Site : </a:t>
            </a:r>
            <a:r>
              <a:rPr lang="fr-FR" dirty="0" smtClean="0">
                <a:hlinkClick r:id="rId2"/>
              </a:rPr>
              <a:t>http://www.wireheading.com/roborats/ratbots.html</a:t>
            </a:r>
            <a:endParaRPr lang="fr-FR" dirty="0" smtClean="0"/>
          </a:p>
          <a:p>
            <a:r>
              <a:rPr lang="fr-FR" dirty="0" smtClean="0"/>
              <a:t>Vidéo : </a:t>
            </a:r>
            <a:r>
              <a:rPr lang="fr-FR" dirty="0" smtClean="0">
                <a:hlinkClick r:id="rId3"/>
              </a:rPr>
              <a:t>http://www.wireheading.com/roborats/roborat.mp4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824929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1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41805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expérience du « rat robot » (2002/2004)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rat robot 3 cop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161033" cy="4616010"/>
          </a:xfrm>
        </p:spPr>
      </p:pic>
      <p:sp>
        <p:nvSpPr>
          <p:cNvPr id="5" name="Rectangle 4"/>
          <p:cNvSpPr/>
          <p:nvPr/>
        </p:nvSpPr>
        <p:spPr>
          <a:xfrm>
            <a:off x="179512" y="54868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dirty="0" smtClean="0"/>
              <a:t> </a:t>
            </a:r>
            <a:r>
              <a:rPr lang="fr-FR" b="1" dirty="0" smtClean="0"/>
              <a:t>Deux électrodes </a:t>
            </a:r>
            <a:r>
              <a:rPr lang="fr-FR" dirty="0" smtClean="0"/>
              <a:t>envoient des signaux électriques aux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zones du cerveau en relation avec les moustaches</a:t>
            </a:r>
            <a:r>
              <a:rPr lang="fr-FR" dirty="0" smtClean="0"/>
              <a:t>, l'une pour le côté gauche, l'autre pour le côté droit.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dirty="0" smtClean="0"/>
              <a:t> Une </a:t>
            </a:r>
            <a:r>
              <a:rPr lang="fr-FR" b="1" dirty="0" smtClean="0"/>
              <a:t>troisième électrode </a:t>
            </a:r>
            <a:r>
              <a:rPr lang="fr-FR" dirty="0" smtClean="0"/>
              <a:t>envoie des signaux électriques dans une zone distincte du cerveau :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 septum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1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91264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Expérience du « rat robot » (2002/2004)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4176464" cy="4525963"/>
          </a:xfrm>
        </p:spPr>
        <p:txBody>
          <a:bodyPr>
            <a:normAutofit fontScale="77500" lnSpcReduction="20000"/>
          </a:bodyPr>
          <a:lstStyle/>
          <a:p>
            <a:pPr>
              <a:buSzPct val="100000"/>
              <a:buFont typeface="Wingdings" pitchFamily="2" charset="2"/>
              <a:buChar char="q"/>
            </a:pPr>
            <a:r>
              <a:rPr lang="fr-FR" dirty="0" smtClean="0"/>
              <a:t>Un </a:t>
            </a:r>
            <a:r>
              <a:rPr lang="fr-FR" dirty="0"/>
              <a:t>membre de l'équipe scientifique, à l'aide d'un ordinateur portable, </a:t>
            </a:r>
            <a:r>
              <a:rPr lang="fr-FR" b="1" dirty="0"/>
              <a:t>stimule alors à distance  le microprocesseur : il envoie ainsi un signal électrique au niveau de l'électrode de la moustache gauche par exemple</a:t>
            </a:r>
            <a:r>
              <a:rPr lang="fr-FR" dirty="0"/>
              <a:t>. Le rat a alors la sensation d'être entré en contact avec un obstacle du côté </a:t>
            </a:r>
            <a:r>
              <a:rPr lang="fr-FR" dirty="0" smtClean="0"/>
              <a:t>gauche.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fr-FR" b="1" dirty="0" smtClean="0"/>
              <a:t>Si </a:t>
            </a:r>
            <a:r>
              <a:rPr lang="fr-FR" b="1" dirty="0"/>
              <a:t>le rat répond en tournant dans le sens souhaité</a:t>
            </a:r>
            <a:r>
              <a:rPr lang="fr-FR" dirty="0"/>
              <a:t>, le contrôleur envoie alors une </a:t>
            </a:r>
            <a:r>
              <a:rPr lang="fr-FR" b="1" dirty="0"/>
              <a:t>brève impulsion électrique au </a:t>
            </a:r>
            <a:r>
              <a:rPr lang="fr-FR" b="1" dirty="0" smtClean="0"/>
              <a:t>septum</a:t>
            </a:r>
            <a:r>
              <a:rPr lang="fr-FR" dirty="0" smtClean="0"/>
              <a:t>.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fr-FR" dirty="0" smtClean="0"/>
              <a:t>Et </a:t>
            </a:r>
            <a:r>
              <a:rPr lang="fr-FR" dirty="0"/>
              <a:t>ainsi de suite. Le rat est alors entièrement </a:t>
            </a:r>
            <a:r>
              <a:rPr lang="fr-FR" dirty="0" smtClean="0"/>
              <a:t>téléguidé.</a:t>
            </a:r>
            <a:endParaRPr lang="fr-FR" dirty="0"/>
          </a:p>
          <a:p>
            <a:endParaRPr lang="fr-FR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251758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07919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1520" y="5373216"/>
            <a:ext cx="78488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PISTES D’EXPLOITATION: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On </a:t>
            </a:r>
            <a:r>
              <a:rPr lang="fr-FR" i="1" dirty="0">
                <a:solidFill>
                  <a:srgbClr val="FF0000"/>
                </a:solidFill>
              </a:rPr>
              <a:t>a vu que  le septum est un « centre du plaisir </a:t>
            </a:r>
            <a:r>
              <a:rPr lang="fr-FR" i="1" dirty="0" smtClean="0">
                <a:solidFill>
                  <a:srgbClr val="FF0000"/>
                </a:solidFill>
              </a:rPr>
              <a:t>», </a:t>
            </a:r>
            <a:r>
              <a:rPr lang="fr-FR" i="1" dirty="0">
                <a:solidFill>
                  <a:srgbClr val="FF0000"/>
                </a:solidFill>
              </a:rPr>
              <a:t>alors  la </a:t>
            </a:r>
            <a:r>
              <a:rPr lang="fr-FR" b="1" i="1" dirty="0">
                <a:solidFill>
                  <a:srgbClr val="FF0000"/>
                </a:solidFill>
              </a:rPr>
              <a:t>stimulation septale = une récompense pour le rat !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7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91264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 expérimentales et </a:t>
            </a:r>
            <a:b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Imagerie par Résonance Magnétique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5616624" cy="5544616"/>
          </a:xfrm>
        </p:spPr>
        <p:txBody>
          <a:bodyPr>
            <a:noAutofit/>
          </a:bodyPr>
          <a:lstStyle/>
          <a:p>
            <a:r>
              <a:rPr lang="fr-FR" sz="1500" dirty="0" smtClean="0"/>
              <a:t>La </a:t>
            </a:r>
            <a:r>
              <a:rPr lang="fr-FR" sz="1500" u="sng" dirty="0" smtClean="0"/>
              <a:t>destruction de l'aire tegmentale ventrale </a:t>
            </a:r>
            <a:r>
              <a:rPr lang="fr-FR" sz="1500" dirty="0" smtClean="0"/>
              <a:t>(ATV) </a:t>
            </a:r>
            <a:r>
              <a:rPr lang="fr-FR" sz="1500" u="sng" dirty="0" smtClean="0"/>
              <a:t>supprime toute sensation de plaisir</a:t>
            </a:r>
            <a:r>
              <a:rPr lang="fr-FR" sz="1500" dirty="0" smtClean="0"/>
              <a:t>.</a:t>
            </a:r>
          </a:p>
          <a:p>
            <a:pPr lvl="0">
              <a:buNone/>
            </a:pPr>
            <a:endParaRPr lang="fr-FR" sz="1500" dirty="0" smtClean="0"/>
          </a:p>
          <a:p>
            <a:pPr lvl="0"/>
            <a:r>
              <a:rPr lang="fr-FR" sz="1500" dirty="0" smtClean="0"/>
              <a:t>Ainsi, </a:t>
            </a:r>
            <a:r>
              <a:rPr lang="fr-FR" sz="1500" dirty="0"/>
              <a:t>l’</a:t>
            </a:r>
            <a:r>
              <a:rPr lang="fr-FR" sz="1500" u="sng" dirty="0"/>
              <a:t>aire tegmentale ventrale </a:t>
            </a:r>
            <a:r>
              <a:rPr lang="fr-FR" sz="1500" dirty="0"/>
              <a:t>(ATV</a:t>
            </a:r>
            <a:r>
              <a:rPr lang="fr-FR" sz="1500" dirty="0" smtClean="0"/>
              <a:t>), groupe </a:t>
            </a:r>
            <a:r>
              <a:rPr lang="fr-FR" sz="1500" dirty="0"/>
              <a:t>de neurones situés en plein centre du cerveau, </a:t>
            </a:r>
            <a:r>
              <a:rPr lang="fr-FR" sz="1500" dirty="0" smtClean="0"/>
              <a:t>est une </a:t>
            </a:r>
            <a:r>
              <a:rPr lang="fr-FR" sz="1500" u="sng" dirty="0" smtClean="0"/>
              <a:t>zone </a:t>
            </a:r>
            <a:r>
              <a:rPr lang="fr-FR" sz="1500" u="sng" dirty="0"/>
              <a:t>traitant les informations sensorielles associées au plaisir envoyées par le </a:t>
            </a:r>
            <a:r>
              <a:rPr lang="fr-FR" sz="1500" u="sng" dirty="0" smtClean="0"/>
              <a:t>cortex cérébral</a:t>
            </a:r>
            <a:r>
              <a:rPr lang="fr-FR" sz="1500" dirty="0" smtClean="0"/>
              <a:t>. </a:t>
            </a:r>
          </a:p>
          <a:p>
            <a:pPr lvl="0"/>
            <a:endParaRPr lang="fr-FR" sz="1500" dirty="0"/>
          </a:p>
          <a:p>
            <a:pPr lvl="0"/>
            <a:r>
              <a:rPr lang="fr-FR" sz="1500" dirty="0" smtClean="0"/>
              <a:t>Après traitement de ces informations par l’ATV, celle-ci émet en réponse des messages </a:t>
            </a:r>
            <a:r>
              <a:rPr lang="fr-FR" sz="1500" u="sng" dirty="0" smtClean="0"/>
              <a:t>transmis </a:t>
            </a:r>
            <a:r>
              <a:rPr lang="fr-FR" sz="1500" u="sng" dirty="0"/>
              <a:t>à différentes régions du cerveau, qui sont alors activées</a:t>
            </a:r>
            <a:r>
              <a:rPr lang="fr-FR" sz="1500" dirty="0"/>
              <a:t>. </a:t>
            </a:r>
            <a:endParaRPr lang="fr-FR" sz="1500" dirty="0" smtClean="0"/>
          </a:p>
          <a:p>
            <a:pPr lvl="0">
              <a:buNone/>
            </a:pPr>
            <a:endParaRPr lang="fr-FR" sz="1500" dirty="0" smtClean="0"/>
          </a:p>
          <a:p>
            <a:pPr lvl="0"/>
            <a:r>
              <a:rPr lang="fr-FR" sz="1500" dirty="0" smtClean="0"/>
              <a:t>On </a:t>
            </a:r>
            <a:r>
              <a:rPr lang="fr-FR" sz="1500" dirty="0"/>
              <a:t>réalise des IRM chez l’Homme (Imagerie par Résonance Magnétique), permettant de visualiser les régions cérébrales activées lors d’une excitation </a:t>
            </a:r>
            <a:r>
              <a:rPr lang="fr-FR" sz="1500" dirty="0" smtClean="0"/>
              <a:t>sexuelle. </a:t>
            </a:r>
          </a:p>
          <a:p>
            <a:pPr lvl="0"/>
            <a:endParaRPr lang="fr-FR" sz="1500" dirty="0" smtClean="0"/>
          </a:p>
          <a:p>
            <a:pPr lvl="0"/>
            <a:r>
              <a:rPr lang="fr-FR" sz="1500" u="sng" dirty="0" smtClean="0"/>
              <a:t>L’activité </a:t>
            </a:r>
            <a:r>
              <a:rPr lang="fr-FR" sz="1500" u="sng" dirty="0"/>
              <a:t>des régions activées est traduite par une coloration jaune sur les clichés obtenus</a:t>
            </a:r>
            <a:r>
              <a:rPr lang="fr-FR" sz="1500" u="sng" dirty="0" smtClean="0"/>
              <a:t>.</a:t>
            </a:r>
            <a:r>
              <a:rPr lang="fr-FR" sz="1500" dirty="0" smtClean="0"/>
              <a:t> L’IRM mesure l’activité cérébrale grâce à une évaluation du débit sanguin dans ces régions (plus une région est active, plus le débit sanguin dans celle-ci sera important).</a:t>
            </a:r>
            <a:endParaRPr lang="fr-FR" sz="1500" u="sng" dirty="0"/>
          </a:p>
          <a:p>
            <a:endParaRPr lang="fr-FR" sz="16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8479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77072"/>
            <a:ext cx="2857520" cy="226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3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862213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 expérimentales et </a:t>
            </a:r>
            <a:b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Imagerie par Résonance Magnétique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63888" y="1340768"/>
            <a:ext cx="5040560" cy="5357850"/>
          </a:xfrm>
        </p:spPr>
        <p:txBody>
          <a:bodyPr>
            <a:normAutofit fontScale="85000" lnSpcReduction="10000"/>
          </a:bodyPr>
          <a:lstStyle/>
          <a:p>
            <a:pPr>
              <a:buSzPct val="100000"/>
              <a:buFont typeface="Wingdings" pitchFamily="2" charset="2"/>
              <a:buChar char="q"/>
            </a:pPr>
            <a:r>
              <a:rPr lang="fr-FR" u="sng" dirty="0"/>
              <a:t>Document </a:t>
            </a:r>
            <a:r>
              <a:rPr lang="fr-FR" u="sng" dirty="0" smtClean="0"/>
              <a:t>:</a:t>
            </a:r>
            <a:r>
              <a:rPr lang="fr-FR" dirty="0" smtClean="0"/>
              <a:t> </a:t>
            </a:r>
            <a:r>
              <a:rPr lang="fr-FR" dirty="0"/>
              <a:t>Coupe frontale </a:t>
            </a:r>
            <a:r>
              <a:rPr lang="fr-FR" dirty="0" smtClean="0"/>
              <a:t>des </a:t>
            </a:r>
            <a:r>
              <a:rPr lang="fr-FR" dirty="0"/>
              <a:t>régions cérébrales activées lors de l’excitation sexuelle chez </a:t>
            </a:r>
            <a:r>
              <a:rPr lang="fr-FR" sz="2400" dirty="0" smtClean="0"/>
              <a:t>un patient</a:t>
            </a:r>
          </a:p>
          <a:p>
            <a:pPr algn="ctr">
              <a:buNone/>
            </a:pPr>
            <a:r>
              <a:rPr lang="fr-FR" i="1" dirty="0" smtClean="0"/>
              <a:t>Les </a:t>
            </a:r>
            <a:r>
              <a:rPr lang="fr-FR" i="1" dirty="0"/>
              <a:t>zones a, b, c et d correspondent à </a:t>
            </a:r>
            <a:r>
              <a:rPr lang="fr-FR" i="1" dirty="0" smtClean="0"/>
              <a:t>différentes</a:t>
            </a:r>
          </a:p>
          <a:p>
            <a:pPr algn="ctr">
              <a:buNone/>
            </a:pPr>
            <a:r>
              <a:rPr lang="fr-FR" i="1" dirty="0" smtClean="0"/>
              <a:t>régions </a:t>
            </a:r>
            <a:r>
              <a:rPr lang="fr-FR" i="1" dirty="0"/>
              <a:t>du cerveau :</a:t>
            </a:r>
            <a:endParaRPr lang="fr-FR" dirty="0"/>
          </a:p>
          <a:p>
            <a:pPr algn="ctr">
              <a:buNone/>
            </a:pPr>
            <a:r>
              <a:rPr lang="fr-FR" i="1" dirty="0"/>
              <a:t>a = gyrus cingulaire, </a:t>
            </a:r>
            <a:endParaRPr lang="fr-FR" i="1" dirty="0" smtClean="0"/>
          </a:p>
          <a:p>
            <a:pPr algn="ctr">
              <a:buNone/>
            </a:pPr>
            <a:r>
              <a:rPr lang="fr-FR" i="1" dirty="0" smtClean="0"/>
              <a:t>b </a:t>
            </a:r>
            <a:r>
              <a:rPr lang="fr-FR" i="1" dirty="0"/>
              <a:t>= tête du noyau caudé, </a:t>
            </a:r>
            <a:r>
              <a:rPr lang="fr-FR" i="1" dirty="0" smtClean="0"/>
              <a:t> </a:t>
            </a:r>
          </a:p>
          <a:p>
            <a:pPr algn="ctr">
              <a:buNone/>
            </a:pPr>
            <a:r>
              <a:rPr lang="fr-FR" i="1" dirty="0" smtClean="0"/>
              <a:t>c </a:t>
            </a:r>
            <a:r>
              <a:rPr lang="fr-FR" i="1" dirty="0"/>
              <a:t>= claustrum, </a:t>
            </a:r>
            <a:r>
              <a:rPr lang="fr-FR" i="1" dirty="0" smtClean="0"/>
              <a:t>d </a:t>
            </a:r>
            <a:r>
              <a:rPr lang="fr-FR" i="1" dirty="0"/>
              <a:t>= putamen</a:t>
            </a:r>
            <a:endParaRPr lang="fr-FR" dirty="0"/>
          </a:p>
          <a:p>
            <a:pPr algn="ctr">
              <a:buNone/>
            </a:pPr>
            <a:r>
              <a:rPr lang="fr-FR" dirty="0"/>
              <a:t> 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fr-FR" u="sng" dirty="0" smtClean="0"/>
              <a:t>Remarque</a:t>
            </a:r>
            <a:r>
              <a:rPr lang="fr-FR" dirty="0" smtClean="0"/>
              <a:t>  </a:t>
            </a:r>
            <a:r>
              <a:rPr lang="fr-FR" dirty="0"/>
              <a:t>= </a:t>
            </a:r>
            <a:r>
              <a:rPr lang="fr-FR" dirty="0" smtClean="0"/>
              <a:t>Deux </a:t>
            </a:r>
            <a:r>
              <a:rPr lang="fr-FR" dirty="0"/>
              <a:t>autres </a:t>
            </a:r>
            <a:r>
              <a:rPr lang="fr-FR" dirty="0" smtClean="0"/>
              <a:t>régions</a:t>
            </a:r>
          </a:p>
          <a:p>
            <a:pPr>
              <a:buNone/>
            </a:pPr>
            <a:r>
              <a:rPr lang="fr-FR" dirty="0" smtClean="0"/>
              <a:t>s’activent lors de cet enregistrement</a:t>
            </a:r>
          </a:p>
          <a:p>
            <a:pPr>
              <a:buNone/>
            </a:pPr>
            <a:r>
              <a:rPr lang="fr-FR" dirty="0" smtClean="0"/>
              <a:t>(mais situées un peu plus en arrière du</a:t>
            </a:r>
          </a:p>
          <a:p>
            <a:pPr>
              <a:buNone/>
            </a:pPr>
            <a:r>
              <a:rPr lang="fr-FR" dirty="0" smtClean="0"/>
              <a:t>cerveau et donc non visibles sur cet </a:t>
            </a:r>
          </a:p>
          <a:p>
            <a:pPr>
              <a:buNone/>
            </a:pPr>
            <a:r>
              <a:rPr lang="fr-FR" dirty="0" smtClean="0"/>
              <a:t>IRM)</a:t>
            </a:r>
            <a:r>
              <a:rPr lang="fr-FR" dirty="0"/>
              <a:t> </a:t>
            </a:r>
            <a:r>
              <a:rPr lang="fr-FR" dirty="0" smtClean="0"/>
              <a:t>: le </a:t>
            </a:r>
            <a:r>
              <a:rPr lang="fr-FR" i="1" dirty="0"/>
              <a:t>noyau </a:t>
            </a:r>
            <a:r>
              <a:rPr lang="fr-FR" i="1" dirty="0" err="1" smtClean="0"/>
              <a:t>accumbens</a:t>
            </a:r>
            <a:r>
              <a:rPr lang="fr-FR" i="1" dirty="0" smtClean="0"/>
              <a:t> </a:t>
            </a:r>
            <a:r>
              <a:rPr lang="fr-FR" dirty="0" smtClean="0"/>
              <a:t>et le s</a:t>
            </a:r>
            <a:r>
              <a:rPr lang="fr-FR" i="1" dirty="0" smtClean="0"/>
              <a:t>eptum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121" name="Image 2" descr="IRM Activité sexu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2893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9175" y="1025525"/>
            <a:ext cx="3270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Symbol" pitchFamily="2" charset="0"/>
                <a:cs typeface="Arial" pitchFamily="34" charset="0"/>
              </a:rPr>
              <a:t>②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928926" y="5000636"/>
            <a:ext cx="32702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Symbol" pitchFamily="2" charset="0"/>
                <a:cs typeface="Arial" pitchFamily="34" charset="0"/>
              </a:rPr>
              <a:t>➂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0708" y="4403824"/>
            <a:ext cx="15568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Sciences et Avenir, juin 2005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109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Pistes d’exploitation :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329642" cy="5357850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A l’aide de l’analyse de ces données, il est possible de dire pourquoi les biologistes ont parlé de "</a:t>
            </a:r>
            <a:r>
              <a:rPr lang="fr-FR" b="1" u="sng" dirty="0"/>
              <a:t>circuits de la récompense</a:t>
            </a:r>
            <a:r>
              <a:rPr lang="fr-FR" b="1" dirty="0"/>
              <a:t>" </a:t>
            </a:r>
            <a:r>
              <a:rPr lang="fr-FR" dirty="0"/>
              <a:t>pour qualifier les structures cérébrales responsables du plaisir et d’indiquer les principaux circuits mis en évidence par ces données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L’élève peut y trouver un </a:t>
            </a:r>
            <a:r>
              <a:rPr lang="fr-FR" b="1" dirty="0"/>
              <a:t>argument en faveur de l’appartenance </a:t>
            </a:r>
            <a:r>
              <a:rPr lang="fr-FR" b="1" dirty="0" smtClean="0"/>
              <a:t>du septum à ces  </a:t>
            </a:r>
            <a:r>
              <a:rPr lang="fr-FR" b="1" dirty="0"/>
              <a:t>circuits</a:t>
            </a:r>
            <a:r>
              <a:rPr lang="fr-FR" b="1" dirty="0" smtClean="0"/>
              <a:t>.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L’élève peut </a:t>
            </a:r>
            <a:r>
              <a:rPr lang="fr-FR" b="1" dirty="0" smtClean="0"/>
              <a:t>placer</a:t>
            </a:r>
            <a:r>
              <a:rPr lang="fr-FR" dirty="0" smtClean="0"/>
              <a:t> </a:t>
            </a:r>
            <a:r>
              <a:rPr lang="fr-FR" dirty="0"/>
              <a:t>sur </a:t>
            </a:r>
            <a:r>
              <a:rPr lang="fr-FR" dirty="0" smtClean="0"/>
              <a:t>une </a:t>
            </a:r>
            <a:r>
              <a:rPr lang="fr-FR" dirty="0"/>
              <a:t>coupe sagittale </a:t>
            </a:r>
            <a:r>
              <a:rPr lang="fr-FR" dirty="0" smtClean="0"/>
              <a:t>vierge du cerveau, </a:t>
            </a:r>
            <a:r>
              <a:rPr lang="fr-FR" b="1" dirty="0" smtClean="0"/>
              <a:t>grâce au site d’imagerie de Harvard </a:t>
            </a:r>
            <a:r>
              <a:rPr lang="fr-FR" dirty="0" smtClean="0"/>
              <a:t>(</a:t>
            </a:r>
            <a:r>
              <a:rPr lang="fr-FR" u="sng" dirty="0" smtClean="0">
                <a:hlinkClick r:id="rId2"/>
              </a:rPr>
              <a:t>http://www.med.harvard.edu/AANLIB/cases/caseNA/pb9.htm</a:t>
            </a:r>
            <a:r>
              <a:rPr lang="fr-FR" dirty="0" smtClean="0"/>
              <a:t>):</a:t>
            </a:r>
            <a:endParaRPr lang="fr-FR" dirty="0"/>
          </a:p>
          <a:p>
            <a:pPr lvl="1">
              <a:buFont typeface="Wingdings" pitchFamily="2" charset="2"/>
              <a:buChar char="ü"/>
            </a:pPr>
            <a:r>
              <a:rPr lang="fr-FR" sz="2400" dirty="0" smtClean="0"/>
              <a:t>La localisation des aires activées lors de l’IRM du patient vue précédemment : gyrus </a:t>
            </a:r>
            <a:r>
              <a:rPr lang="fr-FR" sz="2400" dirty="0" err="1" smtClean="0"/>
              <a:t>cingulaire</a:t>
            </a:r>
            <a:r>
              <a:rPr lang="fr-FR" sz="2400" dirty="0" smtClean="0"/>
              <a:t>, </a:t>
            </a:r>
            <a:r>
              <a:rPr lang="fr-FR" sz="2400" dirty="0" err="1" smtClean="0"/>
              <a:t>putamen</a:t>
            </a:r>
            <a:r>
              <a:rPr lang="fr-FR" sz="2400" dirty="0" smtClean="0"/>
              <a:t> (</a:t>
            </a:r>
            <a:r>
              <a:rPr lang="fr-FR" sz="2400" i="1" dirty="0" smtClean="0"/>
              <a:t>N.B: noyau caudé et </a:t>
            </a:r>
            <a:r>
              <a:rPr lang="fr-FR" sz="2400" i="1" dirty="0" err="1" smtClean="0"/>
              <a:t>claustrum</a:t>
            </a:r>
            <a:r>
              <a:rPr lang="fr-FR" sz="2400" i="1" dirty="0" smtClean="0"/>
              <a:t> ne sont pas observables sur le site</a:t>
            </a:r>
            <a:r>
              <a:rPr lang="fr-FR" sz="2400" dirty="0" smtClean="0"/>
              <a:t>) et septum ;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smtClean="0"/>
              <a:t>La localisation du cortex cérébral qui reçoit les informations sensorielles associées à l’excitation sexuelle;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smtClean="0"/>
              <a:t>Le trajet des informations reçues et traitées par l’ATV ;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smtClean="0"/>
              <a:t>Le trajet des informations émises par l’ATV ;</a:t>
            </a:r>
          </a:p>
          <a:p>
            <a:pPr lvl="0">
              <a:buNone/>
            </a:pPr>
            <a:endParaRPr lang="fr-FR" dirty="0" smtClean="0"/>
          </a:p>
          <a:p>
            <a:r>
              <a:rPr lang="fr-FR" b="1" dirty="0" smtClean="0"/>
              <a:t>Retour sur le </a:t>
            </a:r>
            <a:r>
              <a:rPr lang="fr-FR" b="1" dirty="0"/>
              <a:t>comportement du rat Jack</a:t>
            </a:r>
            <a:r>
              <a:rPr lang="fr-FR" dirty="0"/>
              <a:t> </a:t>
            </a:r>
            <a:r>
              <a:rPr lang="fr-FR" dirty="0" smtClean="0"/>
              <a:t>: </a:t>
            </a:r>
            <a:r>
              <a:rPr lang="fr-FR" i="1" dirty="0">
                <a:solidFill>
                  <a:srgbClr val="FF0000"/>
                </a:solidFill>
              </a:rPr>
              <a:t>l</a:t>
            </a:r>
            <a:r>
              <a:rPr lang="fr-FR" i="1" dirty="0" smtClean="0">
                <a:solidFill>
                  <a:srgbClr val="FF0000"/>
                </a:solidFill>
              </a:rPr>
              <a:t>e </a:t>
            </a:r>
            <a:r>
              <a:rPr lang="fr-FR" i="1" dirty="0">
                <a:solidFill>
                  <a:srgbClr val="FF0000"/>
                </a:solidFill>
              </a:rPr>
              <a:t>septum est un « centre du plaisir » : son activation par autostimulation correspond directement à une sensation de plaisir, sans passer par </a:t>
            </a:r>
            <a:r>
              <a:rPr lang="fr-FR" i="1" dirty="0" smtClean="0">
                <a:solidFill>
                  <a:srgbClr val="FF0000"/>
                </a:solidFill>
              </a:rPr>
              <a:t>l’ATV qui </a:t>
            </a:r>
            <a:r>
              <a:rPr lang="fr-FR" i="1" dirty="0">
                <a:solidFill>
                  <a:srgbClr val="FF0000"/>
                </a:solidFill>
              </a:rPr>
              <a:t>est « shuntée ».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1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620688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d’activité élève réalisée grâce au 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d’imagerie de Harvard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la construction d’un schéma fonctionnel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347864" y="4581128"/>
            <a:ext cx="214314" cy="21602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07904" y="5301208"/>
            <a:ext cx="214314" cy="2143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771800" y="508518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427984" y="4797152"/>
            <a:ext cx="214314" cy="214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7504" y="3717032"/>
            <a:ext cx="85689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b="1" dirty="0" smtClean="0"/>
              <a:t> </a:t>
            </a:r>
            <a:r>
              <a:rPr lang="fr-FR" sz="1600" b="1" dirty="0" smtClean="0"/>
              <a:t>Placer</a:t>
            </a:r>
            <a:r>
              <a:rPr lang="fr-FR" sz="1600" dirty="0" smtClean="0"/>
              <a:t> sur la coupe sagittale ci-dessus </a:t>
            </a:r>
            <a:r>
              <a:rPr lang="fr-FR" sz="1600" u="sng" dirty="0" smtClean="0"/>
              <a:t>les différentes structures énoncées précédemment et participant à la sensation de plaisir</a:t>
            </a:r>
            <a:r>
              <a:rPr lang="fr-FR" sz="1600" dirty="0" smtClean="0"/>
              <a:t>. </a:t>
            </a:r>
            <a:r>
              <a:rPr lang="fr-FR" sz="1600" b="1" dirty="0" smtClean="0"/>
              <a:t>Utiliser</a:t>
            </a:r>
            <a:r>
              <a:rPr lang="fr-FR" sz="1600" dirty="0" smtClean="0"/>
              <a:t> pour cela le site proposé (les termes entre parenthèses sont les traductions anglaises des termes français) 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smtClean="0"/>
              <a:t>Cortex cérébral (central S)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smtClean="0"/>
              <a:t> Gyrus </a:t>
            </a:r>
            <a:r>
              <a:rPr lang="fr-FR" sz="1600" dirty="0" err="1" smtClean="0"/>
              <a:t>cingulaire</a:t>
            </a:r>
            <a:r>
              <a:rPr lang="fr-FR" sz="1600" dirty="0" smtClean="0"/>
              <a:t> (</a:t>
            </a:r>
            <a:r>
              <a:rPr lang="fr-FR" sz="1600" dirty="0" err="1" smtClean="0"/>
              <a:t>anterior</a:t>
            </a:r>
            <a:r>
              <a:rPr lang="fr-FR" sz="1600" dirty="0" smtClean="0"/>
              <a:t> </a:t>
            </a:r>
            <a:r>
              <a:rPr lang="fr-FR" sz="1600" dirty="0" err="1" smtClean="0"/>
              <a:t>cingulate</a:t>
            </a:r>
            <a:r>
              <a:rPr lang="fr-FR" sz="1600" dirty="0" smtClean="0"/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smtClean="0"/>
              <a:t> </a:t>
            </a:r>
            <a:r>
              <a:rPr lang="fr-FR" sz="1600" dirty="0" err="1" smtClean="0"/>
              <a:t>Putamen</a:t>
            </a:r>
            <a:r>
              <a:rPr lang="fr-FR" sz="1600" dirty="0" smtClean="0"/>
              <a:t> (</a:t>
            </a:r>
            <a:r>
              <a:rPr lang="fr-FR" sz="1600" dirty="0" err="1" smtClean="0"/>
              <a:t>putamen</a:t>
            </a:r>
            <a:r>
              <a:rPr lang="fr-FR" sz="1600" dirty="0" smtClean="0"/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smtClean="0"/>
              <a:t> Septum (septum </a:t>
            </a:r>
            <a:r>
              <a:rPr lang="fr-FR" sz="1600" dirty="0" err="1" smtClean="0"/>
              <a:t>pellucidum</a:t>
            </a:r>
            <a:r>
              <a:rPr lang="fr-FR" sz="1600" dirty="0" smtClean="0"/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fr-FR" sz="1600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sz="1600" b="1" dirty="0" smtClean="0"/>
              <a:t> Symboliser</a:t>
            </a:r>
            <a:r>
              <a:rPr lang="fr-FR" sz="1600" dirty="0" smtClean="0"/>
              <a:t> par des flèches de différentes couleurs 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smtClean="0"/>
              <a:t> Le trajet des informations reçues et traitées par l’ATV ;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1600" dirty="0" smtClean="0"/>
              <a:t> Le trajet des informations émises par l’ATV.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endParaRPr lang="fr-FR" sz="16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1600" dirty="0" smtClean="0"/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fr-FR" sz="1600" dirty="0" smtClean="0"/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 l="4883" t="24211" r="5587" b="11860"/>
          <a:stretch>
            <a:fillRect/>
          </a:stretch>
        </p:blipFill>
        <p:spPr bwMode="auto">
          <a:xfrm>
            <a:off x="1043608" y="692696"/>
            <a:ext cx="67687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8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72008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circuits de la récompense responsables du plaisir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sexuel construit par l’élève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début de construction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494116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Légendes:</a:t>
            </a:r>
          </a:p>
          <a:p>
            <a:pPr marL="0" lvl="1"/>
            <a:r>
              <a:rPr lang="fr-FR" dirty="0" smtClean="0"/>
              <a:t>             </a:t>
            </a:r>
          </a:p>
          <a:p>
            <a:pPr marL="0" lvl="1"/>
            <a:r>
              <a:rPr lang="fr-FR" dirty="0" smtClean="0"/>
              <a:t>                 : Trajet des informations reçues et traitées par l’ATV</a:t>
            </a:r>
          </a:p>
          <a:p>
            <a:pPr marL="0" lvl="1"/>
            <a:endParaRPr lang="fr-FR" dirty="0" smtClean="0"/>
          </a:p>
          <a:p>
            <a:pPr marL="0" lvl="1"/>
            <a:r>
              <a:rPr lang="fr-FR" dirty="0" smtClean="0"/>
              <a:t>                 : Trajet des informations émises par l’ATV</a:t>
            </a:r>
          </a:p>
          <a:p>
            <a:pPr marL="0" lvl="1"/>
            <a:endParaRPr lang="fr-FR" sz="2400" dirty="0" smtClean="0"/>
          </a:p>
          <a:p>
            <a:pPr marL="0" lvl="1"/>
            <a:endParaRPr lang="fr-FR" sz="2400" dirty="0" smtClean="0"/>
          </a:p>
          <a:p>
            <a:endParaRPr lang="fr-FR" b="1" u="sng" dirty="0" smtClean="0"/>
          </a:p>
          <a:p>
            <a:endParaRPr lang="fr-FR" b="1" u="sng" dirty="0" smtClean="0"/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23528" y="5661248"/>
            <a:ext cx="936104" cy="1588"/>
          </a:xfrm>
          <a:prstGeom prst="straightConnector1">
            <a:avLst/>
          </a:prstGeom>
          <a:ln w="38100">
            <a:solidFill>
              <a:srgbClr val="0066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3528" y="6237312"/>
            <a:ext cx="936104" cy="1588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>
          <a:blip r:embed="rId3" cstate="print"/>
          <a:srcRect l="6407" t="20752" r="4655" b="10355"/>
          <a:stretch>
            <a:fillRect/>
          </a:stretch>
        </p:blipFill>
        <p:spPr bwMode="auto">
          <a:xfrm>
            <a:off x="179512" y="908720"/>
            <a:ext cx="85689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2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92696"/>
            <a:ext cx="864096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 DU PROGRAMME :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SEXUALITÉ ET BASES BIOLOGIQUES DU PLAISIR 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400" dirty="0" smtClean="0"/>
              <a:t>"L’activité sexuelle est associée au plaisir. </a:t>
            </a:r>
          </a:p>
          <a:p>
            <a:pPr algn="ctr"/>
            <a:r>
              <a:rPr lang="fr-FR" sz="2400" dirty="0" smtClean="0"/>
              <a:t>Le plaisir repose notamment sur des phénomènes biologiques, en particulier l’activation dans le cerveau des « systèmes de récompense »".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i="1" u="sng" dirty="0" smtClean="0">
                <a:solidFill>
                  <a:schemeClr val="accent1">
                    <a:lumMod val="50000"/>
                  </a:schemeClr>
                </a:solidFill>
              </a:rPr>
              <a:t>Objectifs et mots clés</a:t>
            </a:r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</a:rPr>
              <a:t>. Sans chercher à laisser croire que les relations entre sexualité et plaisir ne s’expriment qu’en termes scientifiques, on montre qu’une composante biologique existe. </a:t>
            </a:r>
          </a:p>
          <a:p>
            <a:pPr algn="ctr"/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fr-FR" sz="2000" i="1" u="sng" dirty="0" smtClean="0">
                <a:solidFill>
                  <a:schemeClr val="accent1">
                    <a:lumMod val="50000"/>
                  </a:schemeClr>
                </a:solidFill>
              </a:rPr>
              <a:t>Limites</a:t>
            </a:r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</a:rPr>
              <a:t>. Les mécanismes cérébraux du plaisir sont étudiés seulement d’une façon globale (activation de zones cérébrales) sans explicitation des phénomènes cellulaires]. </a:t>
            </a:r>
          </a:p>
          <a:p>
            <a:pPr algn="ctr"/>
            <a:r>
              <a:rPr lang="fr-FR" sz="2000" i="1" u="sng" dirty="0" smtClean="0">
                <a:solidFill>
                  <a:schemeClr val="accent1">
                    <a:lumMod val="50000"/>
                  </a:schemeClr>
                </a:solidFill>
              </a:rPr>
              <a:t>Pistes</a:t>
            </a:r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</a:rPr>
              <a:t>. Éducation à la santé et à la sexualité. 	</a:t>
            </a:r>
          </a:p>
          <a:p>
            <a:pPr algn="ctr"/>
            <a:r>
              <a:rPr lang="fr-FR" sz="2000" dirty="0" smtClean="0"/>
              <a:t> 	</a:t>
            </a:r>
          </a:p>
          <a:p>
            <a:pPr algn="ctr"/>
            <a:r>
              <a:rPr lang="fr-FR" sz="2000" b="1" dirty="0" smtClean="0"/>
              <a:t>	</a:t>
            </a:r>
          </a:p>
          <a:p>
            <a:pPr algn="ctr"/>
            <a:endParaRPr lang="fr-FR" sz="20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0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0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 expérimentales autour des molécules du plaisir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2132856"/>
            <a:ext cx="8229600" cy="45005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/>
              <a:t>En complément des expériences présentées d’Olds et </a:t>
            </a:r>
            <a:r>
              <a:rPr lang="fr-FR" dirty="0" smtClean="0"/>
              <a:t>de Milner,</a:t>
            </a:r>
          </a:p>
          <a:p>
            <a:pPr>
              <a:buNone/>
            </a:pPr>
            <a:r>
              <a:rPr lang="fr-FR" dirty="0" smtClean="0"/>
              <a:t>certaines </a:t>
            </a:r>
            <a:r>
              <a:rPr lang="fr-FR" dirty="0"/>
              <a:t>mesures complémentaires ont </a:t>
            </a:r>
            <a:r>
              <a:rPr lang="fr-FR" dirty="0" smtClean="0"/>
              <a:t>été réalisées</a:t>
            </a:r>
            <a:r>
              <a:rPr lang="fr-FR" dirty="0"/>
              <a:t> chez les </a:t>
            </a:r>
            <a:r>
              <a:rPr lang="fr-FR" dirty="0" smtClean="0"/>
              <a:t>rats,</a:t>
            </a:r>
          </a:p>
          <a:p>
            <a:pPr>
              <a:buNone/>
            </a:pPr>
            <a:r>
              <a:rPr lang="fr-FR" dirty="0" smtClean="0"/>
              <a:t>dont </a:t>
            </a:r>
            <a:r>
              <a:rPr lang="fr-FR" dirty="0"/>
              <a:t>les résultats sont indiqués </a:t>
            </a:r>
            <a:r>
              <a:rPr lang="fr-FR" dirty="0" smtClean="0"/>
              <a:t>ci dessous :</a:t>
            </a:r>
          </a:p>
          <a:p>
            <a:pPr>
              <a:buNone/>
            </a:pPr>
            <a:endParaRPr lang="fr-FR" dirty="0" smtClean="0"/>
          </a:p>
          <a:p>
            <a:pPr lvl="0"/>
            <a:r>
              <a:rPr lang="fr-FR" dirty="0" smtClean="0"/>
              <a:t>On observe la </a:t>
            </a:r>
            <a:r>
              <a:rPr lang="fr-FR" b="1" dirty="0" smtClean="0"/>
              <a:t>libération </a:t>
            </a:r>
            <a:r>
              <a:rPr lang="fr-FR" b="1" dirty="0"/>
              <a:t>de dopamine dans le noyau accumbens au cours d'un protocole d'</a:t>
            </a:r>
            <a:r>
              <a:rPr lang="fr-FR" b="1" dirty="0" err="1"/>
              <a:t>auto-stimulation</a:t>
            </a:r>
            <a:r>
              <a:rPr lang="fr-FR" dirty="0"/>
              <a:t> ;</a:t>
            </a:r>
          </a:p>
          <a:p>
            <a:pPr lvl="0"/>
            <a:r>
              <a:rPr lang="fr-FR" dirty="0"/>
              <a:t>L'orgasme chez le rat </a:t>
            </a:r>
            <a:r>
              <a:rPr lang="fr-FR" dirty="0" smtClean="0"/>
              <a:t>est associé </a:t>
            </a:r>
            <a:r>
              <a:rPr lang="fr-FR" dirty="0"/>
              <a:t>à une </a:t>
            </a:r>
            <a:r>
              <a:rPr lang="fr-FR" b="1" dirty="0"/>
              <a:t>libération de </a:t>
            </a:r>
            <a:r>
              <a:rPr lang="fr-FR" b="1" dirty="0" smtClean="0"/>
              <a:t>dopamine</a:t>
            </a:r>
            <a:r>
              <a:rPr lang="fr-FR" dirty="0" smtClean="0"/>
              <a:t>;</a:t>
            </a:r>
            <a:endParaRPr lang="fr-FR" dirty="0"/>
          </a:p>
          <a:p>
            <a:pPr lvl="0"/>
            <a:r>
              <a:rPr lang="fr-FR" dirty="0"/>
              <a:t>En cas de </a:t>
            </a:r>
            <a:r>
              <a:rPr lang="fr-FR" b="1" dirty="0"/>
              <a:t>destruction des neurones libérateur de dopamine</a:t>
            </a:r>
            <a:r>
              <a:rPr lang="fr-FR" dirty="0"/>
              <a:t>, le </a:t>
            </a:r>
            <a:r>
              <a:rPr lang="fr-FR" b="1" dirty="0"/>
              <a:t>phénomène d'</a:t>
            </a:r>
            <a:r>
              <a:rPr lang="fr-FR" b="1" dirty="0" err="1"/>
              <a:t>auto-stimulation</a:t>
            </a:r>
            <a:r>
              <a:rPr lang="fr-FR" b="1" dirty="0"/>
              <a:t> n'est plus </a:t>
            </a:r>
            <a:r>
              <a:rPr lang="fr-FR" b="1" dirty="0" smtClean="0"/>
              <a:t>observé</a:t>
            </a:r>
            <a:r>
              <a:rPr lang="fr-FR" dirty="0"/>
              <a:t> ;</a:t>
            </a:r>
          </a:p>
          <a:p>
            <a:pPr lvl="0"/>
            <a:r>
              <a:rPr lang="fr-FR" dirty="0"/>
              <a:t>Les </a:t>
            </a:r>
            <a:r>
              <a:rPr lang="fr-FR" b="1" dirty="0"/>
              <a:t>substances </a:t>
            </a:r>
            <a:r>
              <a:rPr lang="fr-FR" b="1" dirty="0" err="1"/>
              <a:t>psychoactives</a:t>
            </a:r>
            <a:r>
              <a:rPr lang="fr-FR" b="1" dirty="0"/>
              <a:t> </a:t>
            </a:r>
            <a:r>
              <a:rPr lang="fr-FR" dirty="0"/>
              <a:t>(ex : tranquillisants majeurs) qui </a:t>
            </a:r>
            <a:r>
              <a:rPr lang="fr-FR" b="1" dirty="0"/>
              <a:t>bloquent les récepteurs à la dopamine </a:t>
            </a:r>
            <a:r>
              <a:rPr lang="fr-FR" dirty="0"/>
              <a:t>ou diminuent sa libération peuvent provoquer des </a:t>
            </a:r>
            <a:r>
              <a:rPr lang="fr-FR" b="1" dirty="0"/>
              <a:t>pertes de plaisir sexuel</a:t>
            </a:r>
            <a:r>
              <a:rPr lang="fr-FR" dirty="0"/>
              <a:t>.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1520" y="0"/>
            <a:ext cx="8424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OpenSymbol"/>
                <a:ea typeface="OpenSymbol"/>
              </a:rPr>
              <a:t>➔</a:t>
            </a:r>
            <a:r>
              <a:rPr lang="fr-FR" sz="2000" b="1" i="1" u="sng" dirty="0" smtClean="0">
                <a:solidFill>
                  <a:srgbClr val="FF0000"/>
                </a:solidFill>
              </a:rPr>
              <a:t>Problème</a:t>
            </a:r>
            <a:r>
              <a:rPr lang="fr-FR" sz="2000" i="1" dirty="0" smtClean="0">
                <a:solidFill>
                  <a:srgbClr val="FF0000"/>
                </a:solidFill>
              </a:rPr>
              <a:t> qu’il est possible maintenant de se poser : </a:t>
            </a:r>
            <a:r>
              <a:rPr lang="fr-FR" sz="2000" b="1" i="1" dirty="0" smtClean="0">
                <a:solidFill>
                  <a:srgbClr val="FF0000"/>
                </a:solidFill>
              </a:rPr>
              <a:t>Quel est l’effet de ce circuit ?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1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 expérimentales autour des molécules du plaisir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24936" cy="4873752"/>
          </a:xfrm>
        </p:spPr>
        <p:txBody>
          <a:bodyPr/>
          <a:lstStyle/>
          <a:p>
            <a:r>
              <a:rPr lang="fr-FR" u="sng" dirty="0" smtClean="0"/>
              <a:t>Expérience </a:t>
            </a:r>
            <a:r>
              <a:rPr lang="fr-FR" u="sng" dirty="0"/>
              <a:t>complémentaire</a:t>
            </a:r>
            <a:r>
              <a:rPr lang="fr-FR" dirty="0"/>
              <a:t> </a:t>
            </a:r>
            <a:r>
              <a:rPr lang="fr-FR" dirty="0" smtClean="0"/>
              <a:t>(</a:t>
            </a:r>
            <a:r>
              <a:rPr lang="fr-FR" i="1" dirty="0" smtClean="0"/>
              <a:t>d’après </a:t>
            </a:r>
            <a:r>
              <a:rPr lang="fr-FR" i="1" dirty="0" err="1" smtClean="0"/>
              <a:t>Schultz</a:t>
            </a:r>
            <a:r>
              <a:rPr lang="fr-FR" i="1" dirty="0" smtClean="0"/>
              <a:t> </a:t>
            </a:r>
            <a:r>
              <a:rPr lang="fr-FR" i="1" dirty="0"/>
              <a:t>et al. (1997) Science</a:t>
            </a:r>
            <a:r>
              <a:rPr lang="fr-FR" dirty="0"/>
              <a:t>):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d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5544616" cy="32763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5229200"/>
            <a:ext cx="7957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→ </a:t>
            </a:r>
            <a:r>
              <a:rPr lang="fr-FR" dirty="0" smtClean="0"/>
              <a:t>L’expérience ci-dessus </a:t>
            </a:r>
            <a:r>
              <a:rPr lang="fr-FR" dirty="0"/>
              <a:t>menée sur des rats confirme que les </a:t>
            </a:r>
            <a:r>
              <a:rPr lang="fr-FR" dirty="0" smtClean="0"/>
              <a:t>"voies </a:t>
            </a:r>
            <a:r>
              <a:rPr lang="fr-FR" dirty="0"/>
              <a:t>du </a:t>
            </a:r>
            <a:r>
              <a:rPr lang="fr-FR" dirty="0" smtClean="0"/>
              <a:t>plaisir" </a:t>
            </a:r>
            <a:r>
              <a:rPr lang="fr-FR" dirty="0"/>
              <a:t> </a:t>
            </a:r>
            <a:r>
              <a:rPr lang="fr-FR" dirty="0" smtClean="0"/>
              <a:t>empruntent le </a:t>
            </a:r>
            <a:r>
              <a:rPr lang="fr-FR" dirty="0"/>
              <a:t>circuit de la récompense.</a:t>
            </a:r>
          </a:p>
          <a:p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i="1" dirty="0" smtClean="0">
                <a:solidFill>
                  <a:srgbClr val="FF0000"/>
                </a:solidFill>
              </a:rPr>
              <a:t>C'est </a:t>
            </a:r>
            <a:r>
              <a:rPr lang="fr-FR" b="1" i="1" dirty="0">
                <a:solidFill>
                  <a:srgbClr val="FF0000"/>
                </a:solidFill>
              </a:rPr>
              <a:t>lorsque le rat consomme sa récompense qu'immédiatement les neurones libèrent de la </a:t>
            </a:r>
            <a:r>
              <a:rPr lang="fr-FR" b="1" i="1" dirty="0" smtClean="0">
                <a:solidFill>
                  <a:srgbClr val="FF0000"/>
                </a:solidFill>
              </a:rPr>
              <a:t>dopamine</a:t>
            </a:r>
            <a:r>
              <a:rPr lang="fr-FR" b="1" i="1" dirty="0">
                <a:solidFill>
                  <a:srgbClr val="FF0000"/>
                </a:solidFill>
              </a:rPr>
              <a:t>, </a:t>
            </a:r>
            <a:r>
              <a:rPr lang="fr-FR" b="1" i="1" dirty="0" smtClean="0">
                <a:solidFill>
                  <a:srgbClr val="FF0000"/>
                </a:solidFill>
              </a:rPr>
              <a:t> synonyme </a:t>
            </a:r>
            <a:r>
              <a:rPr lang="fr-FR" b="1" i="1" dirty="0">
                <a:solidFill>
                  <a:srgbClr val="FF0000"/>
                </a:solidFill>
              </a:rPr>
              <a:t>de sensation de plaisir</a:t>
            </a:r>
            <a:r>
              <a:rPr lang="fr-FR" i="1" dirty="0">
                <a:solidFill>
                  <a:srgbClr val="FF0000"/>
                </a:solidFill>
              </a:rPr>
              <a:t>. 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2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48464" cy="404664"/>
          </a:xfrm>
        </p:spPr>
        <p:txBody>
          <a:bodyPr>
            <a:normAutofit fontScale="90000"/>
          </a:bodyPr>
          <a:lstStyle/>
          <a:p>
            <a:r>
              <a:rPr lang="fr-FR" sz="2800" b="1" u="sng" dirty="0" smtClean="0"/>
              <a:t>PISTES D’EXPLOITATION:</a:t>
            </a:r>
            <a:endParaRPr lang="fr-FR" sz="28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424936" cy="59766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Il </a:t>
            </a:r>
            <a:r>
              <a:rPr lang="fr-FR" dirty="0"/>
              <a:t>est </a:t>
            </a:r>
            <a:r>
              <a:rPr lang="fr-FR" dirty="0" smtClean="0"/>
              <a:t>donc possible </a:t>
            </a:r>
            <a:r>
              <a:rPr lang="fr-FR" dirty="0"/>
              <a:t>de </a:t>
            </a:r>
            <a:r>
              <a:rPr lang="fr-FR" u="sng" dirty="0"/>
              <a:t>déterminer comment agit </a:t>
            </a:r>
            <a:r>
              <a:rPr lang="fr-FR" u="sng" dirty="0" smtClean="0"/>
              <a:t>l'aire</a:t>
            </a:r>
          </a:p>
          <a:p>
            <a:pPr>
              <a:buNone/>
            </a:pPr>
            <a:r>
              <a:rPr lang="fr-FR" u="sng" dirty="0" smtClean="0"/>
              <a:t>tegmentale ventrale </a:t>
            </a:r>
            <a:r>
              <a:rPr lang="fr-FR" u="sng" dirty="0"/>
              <a:t>sur les autres </a:t>
            </a:r>
            <a:r>
              <a:rPr lang="fr-FR" u="sng" dirty="0" smtClean="0"/>
              <a:t>centres cérébraux</a:t>
            </a:r>
          </a:p>
          <a:p>
            <a:pPr>
              <a:buNone/>
            </a:pPr>
            <a:r>
              <a:rPr lang="fr-FR" u="sng" dirty="0" smtClean="0"/>
              <a:t>de </a:t>
            </a:r>
            <a:r>
              <a:rPr lang="fr-FR" u="sng" dirty="0"/>
              <a:t>la récompense</a:t>
            </a:r>
            <a:r>
              <a:rPr lang="fr-FR" dirty="0"/>
              <a:t> :</a:t>
            </a:r>
          </a:p>
          <a:p>
            <a:pPr>
              <a:buNone/>
            </a:pPr>
            <a:r>
              <a:rPr lang="fr-F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 </a:t>
            </a:r>
            <a:r>
              <a:rPr lang="fr-FR" i="1" dirty="0" smtClean="0">
                <a:solidFill>
                  <a:srgbClr val="FF0000"/>
                </a:solidFill>
              </a:rPr>
              <a:t>L'ATV </a:t>
            </a:r>
            <a:r>
              <a:rPr lang="fr-FR" i="1" dirty="0">
                <a:solidFill>
                  <a:srgbClr val="FF0000"/>
                </a:solidFill>
              </a:rPr>
              <a:t>étant relié au noyau accumbens, </a:t>
            </a:r>
            <a:r>
              <a:rPr lang="fr-FR" i="1" dirty="0" smtClean="0">
                <a:solidFill>
                  <a:srgbClr val="FF0000"/>
                </a:solidFill>
              </a:rPr>
              <a:t>elle </a:t>
            </a:r>
            <a:r>
              <a:rPr lang="fr-FR" i="1" dirty="0">
                <a:solidFill>
                  <a:srgbClr val="FF0000"/>
                </a:solidFill>
              </a:rPr>
              <a:t>est </a:t>
            </a:r>
            <a:r>
              <a:rPr lang="fr-FR" i="1" dirty="0" smtClean="0">
                <a:solidFill>
                  <a:srgbClr val="FF0000"/>
                </a:solidFill>
              </a:rPr>
              <a:t>donc </a:t>
            </a:r>
          </a:p>
          <a:p>
            <a:pPr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constituée </a:t>
            </a:r>
            <a:r>
              <a:rPr lang="fr-FR" b="1" i="1" dirty="0">
                <a:solidFill>
                  <a:srgbClr val="FF0000"/>
                </a:solidFill>
              </a:rPr>
              <a:t>de neurones libérateurs de </a:t>
            </a:r>
            <a:r>
              <a:rPr lang="fr-FR" b="1" i="1" dirty="0" smtClean="0">
                <a:solidFill>
                  <a:srgbClr val="FF0000"/>
                </a:solidFill>
              </a:rPr>
              <a:t>dopamine</a:t>
            </a:r>
            <a:r>
              <a:rPr lang="fr-FR" i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fr-FR" i="1" dirty="0" smtClean="0">
                <a:solidFill>
                  <a:srgbClr val="FF0000"/>
                </a:solidFill>
              </a:rPr>
              <a:t>Cette molécule </a:t>
            </a:r>
            <a:r>
              <a:rPr lang="fr-FR" i="1" dirty="0">
                <a:solidFill>
                  <a:srgbClr val="FF0000"/>
                </a:solidFill>
              </a:rPr>
              <a:t>est libérée dans le noyau </a:t>
            </a:r>
            <a:r>
              <a:rPr lang="fr-FR" i="1" dirty="0" smtClean="0">
                <a:solidFill>
                  <a:srgbClr val="FF0000"/>
                </a:solidFill>
              </a:rPr>
              <a:t>accumbens, mais </a:t>
            </a:r>
          </a:p>
          <a:p>
            <a:pPr>
              <a:buNone/>
            </a:pPr>
            <a:r>
              <a:rPr lang="fr-FR" i="1" dirty="0" smtClean="0">
                <a:solidFill>
                  <a:srgbClr val="FF0000"/>
                </a:solidFill>
              </a:rPr>
              <a:t>aussi </a:t>
            </a:r>
            <a:r>
              <a:rPr lang="fr-FR" i="1" dirty="0">
                <a:solidFill>
                  <a:srgbClr val="FF0000"/>
                </a:solidFill>
              </a:rPr>
              <a:t>dans le </a:t>
            </a:r>
            <a:r>
              <a:rPr lang="fr-FR" i="1" dirty="0" smtClean="0">
                <a:solidFill>
                  <a:srgbClr val="FF0000"/>
                </a:solidFill>
              </a:rPr>
              <a:t>septum, le </a:t>
            </a:r>
            <a:r>
              <a:rPr lang="fr-FR" i="1" dirty="0" err="1" smtClean="0">
                <a:solidFill>
                  <a:srgbClr val="FF0000"/>
                </a:solidFill>
              </a:rPr>
              <a:t>putamen</a:t>
            </a:r>
            <a:r>
              <a:rPr lang="fr-FR" i="1" dirty="0" smtClean="0">
                <a:solidFill>
                  <a:srgbClr val="FF0000"/>
                </a:solidFill>
              </a:rPr>
              <a:t> et le gyrus </a:t>
            </a:r>
            <a:r>
              <a:rPr lang="fr-FR" i="1" dirty="0" err="1" smtClean="0">
                <a:solidFill>
                  <a:srgbClr val="FF0000"/>
                </a:solidFill>
              </a:rPr>
              <a:t>cingulaire</a:t>
            </a:r>
            <a:r>
              <a:rPr lang="fr-FR" i="1" dirty="0" smtClean="0">
                <a:solidFill>
                  <a:srgbClr val="FF0000"/>
                </a:solidFill>
              </a:rPr>
              <a:t>, ce </a:t>
            </a:r>
          </a:p>
          <a:p>
            <a:pPr>
              <a:buNone/>
            </a:pPr>
            <a:r>
              <a:rPr lang="fr-FR" i="1" dirty="0" smtClean="0">
                <a:solidFill>
                  <a:srgbClr val="FF0000"/>
                </a:solidFill>
              </a:rPr>
              <a:t>qui </a:t>
            </a:r>
            <a:r>
              <a:rPr lang="fr-FR" b="1" i="1" dirty="0">
                <a:solidFill>
                  <a:srgbClr val="FF0000"/>
                </a:solidFill>
              </a:rPr>
              <a:t>apporte une sensation </a:t>
            </a:r>
            <a:r>
              <a:rPr lang="fr-FR" b="1" i="1" dirty="0" smtClean="0">
                <a:solidFill>
                  <a:srgbClr val="FF0000"/>
                </a:solidFill>
              </a:rPr>
              <a:t>de plaisir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>
                <a:solidFill>
                  <a:srgbClr val="FF0000"/>
                </a:solidFill>
              </a:rPr>
              <a:t>(comme </a:t>
            </a:r>
            <a:endParaRPr lang="fr-F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i="1" dirty="0" smtClean="0">
                <a:solidFill>
                  <a:srgbClr val="FF0000"/>
                </a:solidFill>
              </a:rPr>
              <a:t>l'orgasme</a:t>
            </a:r>
            <a:r>
              <a:rPr lang="fr-FR" i="1" dirty="0">
                <a:solidFill>
                  <a:srgbClr val="FF0000"/>
                </a:solidFill>
              </a:rPr>
              <a:t>). </a:t>
            </a:r>
            <a:r>
              <a:rPr lang="fr-FR" i="1" dirty="0" smtClean="0">
                <a:solidFill>
                  <a:srgbClr val="FF0000"/>
                </a:solidFill>
              </a:rPr>
              <a:t>La dopamine </a:t>
            </a:r>
            <a:r>
              <a:rPr lang="fr-FR" i="1" dirty="0">
                <a:solidFill>
                  <a:srgbClr val="FF0000"/>
                </a:solidFill>
              </a:rPr>
              <a:t>est </a:t>
            </a:r>
            <a:r>
              <a:rPr lang="fr-FR" i="1" dirty="0" smtClean="0">
                <a:solidFill>
                  <a:srgbClr val="FF0000"/>
                </a:solidFill>
              </a:rPr>
              <a:t>donc une</a:t>
            </a:r>
            <a:r>
              <a:rPr lang="fr-FR" i="1" dirty="0">
                <a:solidFill>
                  <a:srgbClr val="FF0000"/>
                </a:solidFill>
              </a:rPr>
              <a:t>  « molécule </a:t>
            </a:r>
            <a:r>
              <a:rPr lang="fr-FR" i="1" dirty="0" smtClean="0">
                <a:solidFill>
                  <a:srgbClr val="FF0000"/>
                </a:solidFill>
              </a:rPr>
              <a:t>du</a:t>
            </a:r>
          </a:p>
          <a:p>
            <a:pPr>
              <a:buNone/>
            </a:pPr>
            <a:r>
              <a:rPr lang="fr-FR" i="1" dirty="0" smtClean="0">
                <a:solidFill>
                  <a:srgbClr val="FF0000"/>
                </a:solidFill>
              </a:rPr>
              <a:t>plaisir</a:t>
            </a:r>
            <a:r>
              <a:rPr lang="fr-FR" i="1" dirty="0">
                <a:solidFill>
                  <a:srgbClr val="FF0000"/>
                </a:solidFill>
              </a:rPr>
              <a:t> </a:t>
            </a:r>
            <a:r>
              <a:rPr lang="fr-FR" i="1" dirty="0" smtClean="0">
                <a:solidFill>
                  <a:srgbClr val="FF0000"/>
                </a:solidFill>
              </a:rPr>
              <a:t>».</a:t>
            </a: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fr-FR" dirty="0" smtClean="0"/>
              <a:t>Il est possible de </a:t>
            </a:r>
            <a:r>
              <a:rPr lang="fr-FR" u="sng" dirty="0" smtClean="0"/>
              <a:t>compléter le schéma fonctionnel </a:t>
            </a:r>
            <a:r>
              <a:rPr lang="fr-FR" dirty="0" smtClean="0"/>
              <a:t>précédemment réalisé par l’élève en lui faisant localiser la libération de dopamine et en l’associant à la sensation de plaisir.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72008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circuits de la récompense responsables du plaisir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sexuel construit par l’élève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début de construction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436510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Légendes:</a:t>
            </a:r>
          </a:p>
          <a:p>
            <a:pPr marL="0" lvl="1"/>
            <a:r>
              <a:rPr lang="fr-FR" dirty="0" smtClean="0"/>
              <a:t>                 : Trajet des informations reçues et traitées par l’ATV</a:t>
            </a:r>
          </a:p>
          <a:p>
            <a:pPr marL="0" lvl="1"/>
            <a:r>
              <a:rPr lang="fr-FR" dirty="0" smtClean="0"/>
              <a:t>                 : Trajet des informations émises par l’ATV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95536" y="4797152"/>
            <a:ext cx="936104" cy="1588"/>
          </a:xfrm>
          <a:prstGeom prst="straightConnector1">
            <a:avLst/>
          </a:prstGeom>
          <a:ln w="38100">
            <a:solidFill>
              <a:srgbClr val="0066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95536" y="5085184"/>
            <a:ext cx="936104" cy="1588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512" y="530120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u="sng" dirty="0" smtClean="0"/>
              <a:t>Consignes supplémentaires: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b="1" dirty="0" smtClean="0"/>
              <a:t> Localiser</a:t>
            </a:r>
            <a:r>
              <a:rPr lang="fr-FR" dirty="0" smtClean="0"/>
              <a:t> grâce à un figuré de votre choix la localisation de la libération de dopamine et l’associer à la sensation de plaisir par l’intermédiaire de flèches dont vous donnerez la signification.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b="1" dirty="0" smtClean="0"/>
              <a:t> Donner </a:t>
            </a:r>
            <a:r>
              <a:rPr lang="fr-FR" dirty="0" smtClean="0"/>
              <a:t>un titre au schéma construit.</a:t>
            </a:r>
          </a:p>
          <a:p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 l="6407" t="20752" r="4655" b="10355"/>
          <a:stretch>
            <a:fillRect/>
          </a:stretch>
        </p:blipFill>
        <p:spPr bwMode="auto">
          <a:xfrm>
            <a:off x="611560" y="908720"/>
            <a:ext cx="78488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5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72008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circuits de la récompense responsables du plaisir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sexuel construit par l’élève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de construction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4797152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Légendes:</a:t>
            </a:r>
          </a:p>
          <a:p>
            <a:pPr marL="0" lvl="1"/>
            <a:r>
              <a:rPr lang="fr-FR" dirty="0" smtClean="0"/>
              <a:t>                 : Trajet des informations reçues et traitées par l’ATV</a:t>
            </a:r>
          </a:p>
          <a:p>
            <a:pPr marL="0" lvl="1"/>
            <a:r>
              <a:rPr lang="fr-FR" dirty="0" smtClean="0"/>
              <a:t>                 : Trajet des informations émises par l’ATV</a:t>
            </a:r>
          </a:p>
          <a:p>
            <a:pPr marL="0" lvl="1"/>
            <a:endParaRPr lang="fr-FR" dirty="0" smtClean="0"/>
          </a:p>
          <a:p>
            <a:pPr marL="0" lvl="1"/>
            <a:r>
              <a:rPr lang="fr-FR" dirty="0" smtClean="0"/>
              <a:t>                 :  Libération de dopamine</a:t>
            </a:r>
          </a:p>
          <a:p>
            <a:pPr marL="0" lvl="1"/>
            <a:r>
              <a:rPr lang="fr-FR" dirty="0" smtClean="0"/>
              <a:t>                 : "Déclenche"</a:t>
            </a:r>
          </a:p>
          <a:p>
            <a:pPr marL="0" lvl="1"/>
            <a:endParaRPr lang="fr-FR" dirty="0" smtClean="0"/>
          </a:p>
          <a:p>
            <a:pPr marL="0" lvl="1"/>
            <a:r>
              <a:rPr lang="fr-FR" dirty="0" smtClean="0"/>
              <a:t>                   </a:t>
            </a:r>
          </a:p>
          <a:p>
            <a:pPr marL="0" lvl="1"/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95536" y="5301208"/>
            <a:ext cx="936104" cy="1588"/>
          </a:xfrm>
          <a:prstGeom prst="straightConnector1">
            <a:avLst/>
          </a:prstGeom>
          <a:ln w="38100">
            <a:solidFill>
              <a:srgbClr val="0066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95536" y="5589240"/>
            <a:ext cx="936104" cy="1588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827584" y="5949280"/>
            <a:ext cx="189780" cy="187077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395536" y="6381328"/>
            <a:ext cx="936104" cy="1588"/>
          </a:xfrm>
          <a:prstGeom prst="straightConnector1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pic>
        <p:nvPicPr>
          <p:cNvPr id="13" name="Image 12"/>
          <p:cNvPicPr/>
          <p:nvPr/>
        </p:nvPicPr>
        <p:blipFill>
          <a:blip r:embed="rId3" cstate="print"/>
          <a:srcRect l="5730" t="16090" r="4655" b="13963"/>
          <a:stretch>
            <a:fillRect/>
          </a:stretch>
        </p:blipFill>
        <p:spPr bwMode="auto">
          <a:xfrm>
            <a:off x="179512" y="908720"/>
            <a:ext cx="85689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7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7504" y="116632"/>
            <a:ext cx="864096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</a:t>
            </a:r>
            <a:r>
              <a:rPr kumimoji="0" lang="fr-FR" sz="2000" b="1" i="0" u="sng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aller plus loin</a:t>
            </a:r>
            <a:r>
              <a:rPr kumimoji="0" lang="fr-FR" sz="2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circuits de la récompense et effets sur le comportement</a:t>
            </a:r>
            <a:endParaRPr kumimoji="0" lang="fr-F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4968" t="16541" r="2285" b="8700"/>
          <a:stretch>
            <a:fillRect/>
          </a:stretch>
        </p:blipFill>
        <p:spPr bwMode="auto">
          <a:xfrm>
            <a:off x="179512" y="2348880"/>
            <a:ext cx="85689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9512" y="90872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circuits de la récompense sont en réalité </a:t>
            </a:r>
            <a:r>
              <a:rPr lang="fr-FR" b="1" dirty="0" smtClean="0"/>
              <a:t>encore plus complexes que ceux que nous venons d’établir</a:t>
            </a:r>
            <a:r>
              <a:rPr lang="fr-FR" dirty="0" smtClean="0"/>
              <a:t>; </a:t>
            </a:r>
            <a:r>
              <a:rPr lang="fr-FR" b="1" dirty="0" smtClean="0"/>
              <a:t>d’autres régions cérébrales interviennent comme le cortex préfrontal, l’hypothalamus et l’amygdale</a:t>
            </a:r>
            <a:r>
              <a:rPr lang="fr-FR" dirty="0" smtClean="0"/>
              <a:t>… En voici un essai de représentation plus complet (mais plus difficile à construire avec les élèves).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N.B</a:t>
            </a:r>
            <a:r>
              <a:rPr lang="fr-FR" dirty="0" smtClean="0"/>
              <a:t>: Certaines des communications ajoutées, notées par des flèches </a:t>
            </a:r>
          </a:p>
          <a:p>
            <a:pPr algn="ctr"/>
            <a:r>
              <a:rPr lang="fr-FR" dirty="0" smtClean="0"/>
              <a:t>font intervenir d’autres neuromédiateurs (glutamate…)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7524328" y="6453336"/>
            <a:ext cx="936104" cy="1588"/>
          </a:xfrm>
          <a:prstGeom prst="straightConnector1">
            <a:avLst/>
          </a:prstGeom>
          <a:ln w="38100">
            <a:solidFill>
              <a:srgbClr val="CC33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9512" y="332656"/>
            <a:ext cx="8496944" cy="5040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 FINIR…</a:t>
            </a:r>
            <a:endParaRPr kumimoji="0" lang="fr-FR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dirty="0" smtClean="0"/>
              <a:t> </a:t>
            </a:r>
            <a:r>
              <a:rPr lang="fr-FR" b="1" dirty="0" smtClean="0"/>
              <a:t>Manger, boire ou se reproduire </a:t>
            </a:r>
            <a:r>
              <a:rPr lang="fr-FR" dirty="0" smtClean="0"/>
              <a:t>sont toutes des activités essentielles pour la survie de l’individu et de l’espèce. Ces comportements sont toujours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associés à de fortes sensations de satisfaction.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endParaRPr lang="fr-FR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dirty="0" smtClean="0"/>
              <a:t> Un véritable circuit de la récompense s’est donc développé pour favoriser ces comportements reliés à nos besoins fondamentaux.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dirty="0" smtClean="0"/>
              <a:t> Le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circuit de la récompense est donc au cœur de notre activité mentale et oriente tous nos comportements</a:t>
            </a:r>
            <a:r>
              <a:rPr lang="fr-FR" dirty="0" smtClean="0"/>
              <a:t>. Ce circuit est complexe mais il comporte un maillon central qui semble jouer un rôle fondamental.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endParaRPr lang="fr-FR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r-FR" dirty="0" smtClean="0"/>
              <a:t> CEPENDANT, chez l’Homme, </a:t>
            </a:r>
            <a:r>
              <a:rPr lang="fr-FR" b="1" dirty="0" smtClean="0"/>
              <a:t>la seule biologie ne peut à elle seule expliquer les sentiments amoureux, de désir et de plaisir </a:t>
            </a:r>
            <a:r>
              <a:rPr lang="fr-FR" dirty="0" smtClean="0"/>
              <a:t>; son comportement sexuel est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influencé par 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d’autres facteurs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, cognitifs, affectifs et culturels… </a:t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4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8661648" cy="511156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RESSOURCES  « SEXUALITÉ ET PLAISIR »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571480"/>
            <a:ext cx="8507288" cy="614366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fr-FR" sz="4400" b="1" u="sng" dirty="0"/>
              <a:t>Revues scientifiques :</a:t>
            </a:r>
            <a:endParaRPr lang="fr-FR" sz="4400" dirty="0"/>
          </a:p>
          <a:p>
            <a:pPr lvl="0"/>
            <a:r>
              <a:rPr lang="fr-FR" sz="4400" dirty="0"/>
              <a:t>LR N°417 – 03/2008 Les circuits cérébraux déréglés</a:t>
            </a:r>
          </a:p>
          <a:p>
            <a:pPr lvl="0"/>
            <a:r>
              <a:rPr lang="fr-FR" sz="4400" dirty="0"/>
              <a:t>LR N° 306 – 02/1998 Drogues, dépendance et dopamine</a:t>
            </a:r>
          </a:p>
          <a:p>
            <a:pPr lvl="0"/>
            <a:r>
              <a:rPr lang="fr-FR" sz="4400" dirty="0"/>
              <a:t>PLS N°318 – 04/2004 Les drogues et le cerveau</a:t>
            </a:r>
          </a:p>
          <a:p>
            <a:pPr lvl="0"/>
            <a:r>
              <a:rPr lang="fr-FR" sz="4400" dirty="0"/>
              <a:t>Sciences et Avenir N°700 – 06/2005</a:t>
            </a:r>
          </a:p>
          <a:p>
            <a:pPr lvl="0"/>
            <a:r>
              <a:rPr lang="fr-FR" sz="4400" dirty="0"/>
              <a:t>Sciences et Avenir N°744 – 02/2009</a:t>
            </a:r>
          </a:p>
          <a:p>
            <a:pPr lvl="0"/>
            <a:r>
              <a:rPr lang="fr-FR" sz="4400" dirty="0"/>
              <a:t>Dossier La Recherche N°40 – 08/2010</a:t>
            </a:r>
          </a:p>
          <a:p>
            <a:pPr>
              <a:buNone/>
            </a:pPr>
            <a:r>
              <a:rPr lang="fr-FR" sz="4400" b="1" u="sng" dirty="0" smtClean="0"/>
              <a:t>Livres</a:t>
            </a:r>
            <a:r>
              <a:rPr lang="fr-FR" sz="4400" b="1" u="sng" dirty="0"/>
              <a:t> :</a:t>
            </a:r>
            <a:endParaRPr lang="fr-FR" sz="4400" dirty="0"/>
          </a:p>
          <a:p>
            <a:pPr lvl="0"/>
            <a:r>
              <a:rPr lang="fr-FR" sz="4400" dirty="0"/>
              <a:t>Le cerveau intime – Marc </a:t>
            </a:r>
            <a:r>
              <a:rPr lang="fr-FR" sz="4400" dirty="0" err="1"/>
              <a:t>Jeannerod</a:t>
            </a:r>
            <a:r>
              <a:rPr lang="fr-FR" sz="4400" dirty="0"/>
              <a:t> Editions Odile Jacob</a:t>
            </a:r>
          </a:p>
          <a:p>
            <a:pPr lvl="0"/>
            <a:r>
              <a:rPr lang="fr-FR" sz="4400" dirty="0"/>
              <a:t>Cerveau et comportement – Bryan </a:t>
            </a:r>
            <a:r>
              <a:rPr lang="fr-FR" sz="4400" dirty="0" err="1"/>
              <a:t>Kolb</a:t>
            </a:r>
            <a:r>
              <a:rPr lang="fr-FR" sz="4400" dirty="0"/>
              <a:t> Editions De Boeck</a:t>
            </a:r>
          </a:p>
          <a:p>
            <a:pPr lvl="0"/>
            <a:r>
              <a:rPr lang="fr-FR" sz="4400" dirty="0"/>
              <a:t>Le cerveau magicien : De la réalité au plaisir psychique - Roland </a:t>
            </a:r>
            <a:r>
              <a:rPr lang="fr-FR" sz="4400" dirty="0" err="1"/>
              <a:t>Jouvent</a:t>
            </a:r>
            <a:r>
              <a:rPr lang="fr-FR" sz="4400" dirty="0"/>
              <a:t>, Editions Odile Jacob</a:t>
            </a:r>
          </a:p>
          <a:p>
            <a:pPr lvl="0"/>
            <a:r>
              <a:rPr lang="fr-FR" sz="4400" dirty="0"/>
              <a:t>Cerveau, drogues et dépendance - Lucas Salomon, Editions Pour la Science </a:t>
            </a:r>
            <a:r>
              <a:rPr lang="fr-FR" sz="4400" dirty="0" smtClean="0"/>
              <a:t>Belin</a:t>
            </a:r>
          </a:p>
          <a:p>
            <a:pPr>
              <a:buNone/>
            </a:pPr>
            <a:r>
              <a:rPr lang="fr-FR" sz="4400" b="1" u="sng" dirty="0" smtClean="0"/>
              <a:t>Sites Internet :</a:t>
            </a:r>
            <a:endParaRPr lang="fr-FR" sz="4400" dirty="0" smtClean="0"/>
          </a:p>
          <a:p>
            <a:pPr lvl="0"/>
            <a:r>
              <a:rPr lang="fr-FR" sz="4400" dirty="0" smtClean="0"/>
              <a:t>Le </a:t>
            </a:r>
            <a:r>
              <a:rPr lang="fr-FR" sz="4400" dirty="0"/>
              <a:t>cerveau à tous les niveaux, rubrique sur le plaisir: </a:t>
            </a:r>
            <a:r>
              <a:rPr lang="fr-FR" sz="4400" u="sng" dirty="0">
                <a:hlinkClick r:id="rId2"/>
              </a:rPr>
              <a:t>http://lecerveau.mcgill.ca/flash/d/d_03/d_03_cr/d_03_cr_que/d_03_cr_que.html</a:t>
            </a:r>
            <a:endParaRPr lang="fr-FR" sz="4400" dirty="0"/>
          </a:p>
          <a:p>
            <a:pPr lvl="0"/>
            <a:r>
              <a:rPr lang="fr-FR" sz="4400" dirty="0" err="1"/>
              <a:t>Neurobranchés</a:t>
            </a:r>
            <a:r>
              <a:rPr lang="fr-FR" sz="4400" dirty="0"/>
              <a:t> : </a:t>
            </a:r>
            <a:r>
              <a:rPr lang="fr-FR" sz="4400" u="sng" dirty="0">
                <a:hlinkClick r:id="rId3"/>
              </a:rPr>
              <a:t>http://neurobranches.chez-alice.fr/flash/flash.html</a:t>
            </a:r>
            <a:endParaRPr lang="fr-FR" sz="4400" dirty="0"/>
          </a:p>
          <a:p>
            <a:pPr lvl="0"/>
            <a:r>
              <a:rPr lang="fr-FR" sz="4400" dirty="0"/>
              <a:t>Coupes de </a:t>
            </a:r>
            <a:r>
              <a:rPr lang="fr-FR" sz="4400" dirty="0" smtClean="0"/>
              <a:t>cerveaux et localisation des zones: </a:t>
            </a:r>
            <a:r>
              <a:rPr lang="fr-FR" sz="4400" u="sng" dirty="0">
                <a:hlinkClick r:id="rId4"/>
              </a:rPr>
              <a:t>http://www.med.harvard.edu/AANLIB/cases/caseNA/pb9.htm</a:t>
            </a:r>
            <a:endParaRPr lang="fr-FR" sz="4400" dirty="0"/>
          </a:p>
          <a:p>
            <a:pPr lvl="0"/>
            <a:r>
              <a:rPr lang="en-US" sz="4400" dirty="0" smtClean="0"/>
              <a:t>PDF </a:t>
            </a:r>
            <a:r>
              <a:rPr lang="en-US" sz="4400" dirty="0" err="1" smtClean="0"/>
              <a:t>sur</a:t>
            </a:r>
            <a:r>
              <a:rPr lang="en-US" sz="4400" dirty="0" smtClean="0"/>
              <a:t> le circuit de la récompense</a:t>
            </a:r>
            <a:r>
              <a:rPr lang="en-US" sz="4400" dirty="0"/>
              <a:t> : </a:t>
            </a:r>
            <a:r>
              <a:rPr lang="en-US" sz="4400" u="sng" dirty="0">
                <a:hlinkClick r:id="rId5"/>
              </a:rPr>
              <a:t>http://</a:t>
            </a:r>
            <a:r>
              <a:rPr lang="en-US" sz="4400" u="sng" dirty="0" smtClean="0">
                <a:hlinkClick r:id="rId5"/>
              </a:rPr>
              <a:t>psychobiologierouen.free.fr/Biologie/Circuit_de_la_Recompense.pdf</a:t>
            </a:r>
            <a:endParaRPr lang="en-US" sz="4400" u="sng" dirty="0" smtClean="0"/>
          </a:p>
          <a:p>
            <a:r>
              <a:rPr lang="fr-FR" sz="4400" dirty="0" smtClean="0"/>
              <a:t>Article sur le « rat robot » : </a:t>
            </a:r>
            <a:r>
              <a:rPr lang="fr-FR" sz="4400" dirty="0" smtClean="0">
                <a:hlinkClick r:id="rId6"/>
              </a:rPr>
              <a:t>http://www.wireheading.com/roborats/ratbots.html</a:t>
            </a:r>
            <a:endParaRPr lang="fr-FR" sz="4400" dirty="0" smtClean="0"/>
          </a:p>
          <a:p>
            <a:pPr lvl="0">
              <a:buNone/>
            </a:pPr>
            <a:r>
              <a:rPr lang="fr-FR" sz="4400" b="1" u="sng" dirty="0" smtClean="0"/>
              <a:t>Vidéos </a:t>
            </a:r>
            <a:r>
              <a:rPr lang="fr-FR" sz="4400" b="1" u="sng" dirty="0"/>
              <a:t>sur Internet :</a:t>
            </a:r>
            <a:endParaRPr lang="fr-FR" sz="4400" dirty="0"/>
          </a:p>
          <a:p>
            <a:pPr lvl="0">
              <a:buNone/>
            </a:pPr>
            <a:r>
              <a:rPr lang="fr-FR" sz="4400" u="sng" dirty="0" smtClean="0"/>
              <a:t>- Vidéos </a:t>
            </a:r>
            <a:r>
              <a:rPr lang="fr-FR" sz="4400" u="sng" dirty="0"/>
              <a:t>U-tube:</a:t>
            </a:r>
            <a:r>
              <a:rPr lang="fr-FR" sz="4400" dirty="0"/>
              <a:t> </a:t>
            </a:r>
          </a:p>
          <a:p>
            <a:pPr lvl="0"/>
            <a:r>
              <a:rPr lang="en-US" sz="4400" dirty="0"/>
              <a:t>Brain </a:t>
            </a:r>
            <a:r>
              <a:rPr lang="en-US" sz="4400" dirty="0" err="1"/>
              <a:t>Tv</a:t>
            </a:r>
            <a:r>
              <a:rPr lang="en-US" sz="4400" dirty="0"/>
              <a:t>: </a:t>
            </a:r>
            <a:r>
              <a:rPr lang="en-US" sz="4400" u="sng" dirty="0">
                <a:hlinkClick r:id="rId7"/>
              </a:rPr>
              <a:t>http://</a:t>
            </a:r>
            <a:r>
              <a:rPr lang="en-US" sz="4400" u="sng" dirty="0" smtClean="0">
                <a:hlinkClick r:id="rId7"/>
              </a:rPr>
              <a:t>www.youtube.com/watch?v=PXmkaEMhMHg</a:t>
            </a:r>
            <a:r>
              <a:rPr lang="en-US" sz="4400" u="sng" dirty="0" smtClean="0"/>
              <a:t> </a:t>
            </a:r>
            <a:r>
              <a:rPr lang="fr-FR" sz="4400" dirty="0" smtClean="0"/>
              <a:t>(extrait </a:t>
            </a:r>
            <a:r>
              <a:rPr lang="fr-FR" sz="4400" dirty="0"/>
              <a:t>vidéo permettant de réaliser un texte explicatif sur le mode d’action de ce circuit de la </a:t>
            </a:r>
            <a:r>
              <a:rPr lang="fr-FR" sz="4400" dirty="0" smtClean="0"/>
              <a:t>récompense)</a:t>
            </a:r>
            <a:endParaRPr lang="fr-FR" sz="4400" dirty="0"/>
          </a:p>
          <a:p>
            <a:pPr lvl="0"/>
            <a:r>
              <a:rPr lang="fr-FR" sz="4400" dirty="0"/>
              <a:t>Circuit de la récompense : </a:t>
            </a:r>
            <a:r>
              <a:rPr lang="fr-FR" sz="4400" u="sng" dirty="0">
                <a:hlinkClick r:id="rId8"/>
              </a:rPr>
              <a:t>http://www.youtube.com/watch?v=7HiugBLryIk&amp;feature=related</a:t>
            </a:r>
            <a:endParaRPr lang="fr-FR" sz="4400" dirty="0"/>
          </a:p>
          <a:p>
            <a:pPr lvl="0"/>
            <a:r>
              <a:rPr lang="fr-FR" sz="4400" dirty="0"/>
              <a:t>Expériences plaisir (en anglais) : </a:t>
            </a:r>
            <a:r>
              <a:rPr lang="fr-FR" sz="4400" u="sng" dirty="0">
                <a:hlinkClick r:id="rId9"/>
              </a:rPr>
              <a:t>http://www.youtube.com/watch?v=Uusa8XjxslU&amp;feature=player_embedded</a:t>
            </a:r>
            <a:endParaRPr lang="fr-FR" sz="4400" dirty="0"/>
          </a:p>
          <a:p>
            <a:pPr>
              <a:buFontTx/>
              <a:buChar char="-"/>
            </a:pPr>
            <a:r>
              <a:rPr lang="fr-FR" sz="4400" u="sng" dirty="0" smtClean="0"/>
              <a:t>Vidéo « rat robot » </a:t>
            </a:r>
            <a:r>
              <a:rPr lang="fr-FR" sz="4400" dirty="0" smtClean="0"/>
              <a:t>:</a:t>
            </a:r>
          </a:p>
          <a:p>
            <a:r>
              <a:rPr lang="fr-FR" sz="4400" dirty="0" smtClean="0">
                <a:hlinkClick r:id="rId10"/>
              </a:rPr>
              <a:t>http://www.wireheading.com/roborats/roborat.mp4</a:t>
            </a:r>
            <a:endParaRPr lang="fr-FR" sz="4400" dirty="0" smtClean="0"/>
          </a:p>
          <a:p>
            <a:pPr lvl="0">
              <a:buNone/>
            </a:pPr>
            <a:r>
              <a:rPr lang="fr-FR" sz="4400" u="sng" dirty="0" smtClean="0"/>
              <a:t>- Vidéo </a:t>
            </a:r>
            <a:r>
              <a:rPr lang="fr-FR" sz="4400" u="sng" dirty="0"/>
              <a:t>autres: </a:t>
            </a:r>
            <a:endParaRPr lang="fr-FR" sz="4400" dirty="0"/>
          </a:p>
          <a:p>
            <a:pPr lvl="0"/>
            <a:r>
              <a:rPr lang="fr-FR" sz="4400" dirty="0"/>
              <a:t>Circuit de la récompense  et dépendance : </a:t>
            </a:r>
            <a:r>
              <a:rPr lang="fr-FR" sz="4400" u="sng" dirty="0">
                <a:hlinkClick r:id="rId11"/>
              </a:rPr>
              <a:t>http://www.bonjour-docteur.com/actualite-sante-dependance-qu-est-ce-que-le-circuit-de-la-recompense--1016.asp</a:t>
            </a:r>
            <a:endParaRPr lang="fr-FR" sz="4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9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412776"/>
            <a:ext cx="7920880" cy="2736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vert="horz" rIns="360000" anchor="ctr">
            <a:normAutofit fontScale="850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2800" dirty="0" smtClean="0">
                <a:latin typeface="Century Schoolbook" pitchFamily="18" charset="0"/>
                <a:cs typeface="Times New Roman" pitchFamily="18" charset="0"/>
              </a:rPr>
              <a:t>L'activité sexuelle est associée au plaisir. </a:t>
            </a: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2800" dirty="0" smtClean="0">
                <a:latin typeface="Century Schoolbook" pitchFamily="18" charset="0"/>
                <a:cs typeface="Times New Roman" pitchFamily="18" charset="0"/>
              </a:rPr>
              <a:t>Ce dernier repose  en partie sur des phénomènes</a:t>
            </a: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2800" dirty="0" smtClean="0">
                <a:latin typeface="Century Schoolbook" pitchFamily="18" charset="0"/>
                <a:cs typeface="Times New Roman" pitchFamily="18" charset="0"/>
              </a:rPr>
              <a:t>biologiques.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fr-FR" sz="2800" b="1" u="sng" dirty="0" smtClean="0">
              <a:latin typeface="Century Schoolbook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2800" b="1" dirty="0" smtClean="0">
                <a:latin typeface="Century Schoolbook" pitchFamily="18" charset="0"/>
                <a:ea typeface="OpenSymbol"/>
                <a:cs typeface="Times New Roman" pitchFamily="18" charset="0"/>
              </a:rPr>
              <a:t>➔</a:t>
            </a:r>
            <a:r>
              <a:rPr lang="fr-FR" sz="2800" dirty="0" smtClean="0">
                <a:latin typeface="Century Schoolbook" pitchFamily="18" charset="0"/>
                <a:ea typeface="OpenSymbol"/>
                <a:cs typeface="Times New Roman" pitchFamily="18" charset="0"/>
              </a:rPr>
              <a:t> </a:t>
            </a:r>
            <a:r>
              <a:rPr lang="fr-FR" sz="2800" b="1" u="sng" dirty="0" smtClean="0">
                <a:latin typeface="Century Schoolbook" pitchFamily="18" charset="0"/>
                <a:cs typeface="Times New Roman" pitchFamily="18" charset="0"/>
              </a:rPr>
              <a:t>Problématique </a:t>
            </a:r>
            <a:r>
              <a:rPr lang="fr-FR" sz="2800" b="1" dirty="0" smtClean="0">
                <a:latin typeface="Century Schoolbook" pitchFamily="18" charset="0"/>
                <a:cs typeface="Times New Roman" pitchFamily="18" charset="0"/>
              </a:rPr>
              <a:t>: Quelle est l’origine biologique du plaisir, en particulier sexuel ?</a:t>
            </a:r>
            <a:endParaRPr lang="fr-FR" sz="2800" dirty="0" smtClean="0">
              <a:latin typeface="Century Schoolbook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31224" cy="1152128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Expériences </a:t>
            </a:r>
            <a:r>
              <a:rPr lang="fr-F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historiques de James Olds et Peter Milner – 1952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4968552" cy="4972072"/>
          </a:xfrm>
        </p:spPr>
        <p:txBody>
          <a:bodyPr>
            <a:noAutofit/>
          </a:bodyPr>
          <a:lstStyle/>
          <a:p>
            <a:r>
              <a:rPr lang="fr-FR" sz="1300" dirty="0"/>
              <a:t>Milner est un chercheur très réputé pour ses études d'exploration des fonctions cérébrales. Sa principale méthode consistait à implanter des électrodes directement dans le cerveau de rats, d'y envoyer des décharges de diverses intensités et d'en voir les effets. </a:t>
            </a:r>
          </a:p>
          <a:p>
            <a:r>
              <a:rPr lang="fr-FR" sz="1300" dirty="0"/>
              <a:t>La recherche de James Olds, </a:t>
            </a:r>
            <a:r>
              <a:rPr lang="fr-FR" sz="1300" dirty="0" smtClean="0"/>
              <a:t>étudiant </a:t>
            </a:r>
            <a:r>
              <a:rPr lang="fr-FR" sz="1300" dirty="0"/>
              <a:t>en thèse, consistait quant à elle à stimuler </a:t>
            </a:r>
            <a:r>
              <a:rPr lang="fr-FR" sz="1300" dirty="0" smtClean="0"/>
              <a:t>un </a:t>
            </a:r>
            <a:r>
              <a:rPr lang="fr-FR" sz="1300" dirty="0"/>
              <a:t>centre supposé de la vigilance, situé en arrière de l'hypothalamus, afin de vérifier si l'on pouvait amener les rats à éviter certains coins de leur cage en les stimulant.</a:t>
            </a:r>
          </a:p>
          <a:p>
            <a:r>
              <a:rPr lang="fr-FR" sz="1300" dirty="0"/>
              <a:t>L'expérience se déroulait à merveille : l'ensemble des rats stimulés avaient tendance à éviter les endroits « trop stimulants ». Tous, sauf un ! Contrairement aux autres, Jack, le rat « réfractaire » ainsi nommé, revenait systématiquement vers les endroits où les chocs électriques étaient administrés. Mieux que çà : plus l'intensité des chocs électriques </a:t>
            </a:r>
            <a:r>
              <a:rPr lang="fr-FR" sz="1300" dirty="0" smtClean="0"/>
              <a:t>était intense, </a:t>
            </a:r>
            <a:r>
              <a:rPr lang="fr-FR" sz="1300" dirty="0"/>
              <a:t>plus Jack se dirigeait vers les zones où ils étaient administrés.</a:t>
            </a:r>
          </a:p>
          <a:p>
            <a:r>
              <a:rPr lang="fr-FR" sz="1300" dirty="0"/>
              <a:t>Face à ce comportement « masochiste », Olds entreprit de disséquer l'animal. Il découvrit alors qu'il y avait eu </a:t>
            </a:r>
            <a:r>
              <a:rPr lang="fr-FR" sz="1300" dirty="0" smtClean="0"/>
              <a:t>une erreur </a:t>
            </a:r>
            <a:r>
              <a:rPr lang="fr-FR" sz="1300" dirty="0"/>
              <a:t>: l'électrode n'avait pas été implanté dans l'hypothalamus, mais dans une zone très proche, le </a:t>
            </a:r>
            <a:r>
              <a:rPr lang="fr-FR" sz="1300" b="1" dirty="0"/>
              <a:t>septum</a:t>
            </a:r>
            <a:r>
              <a:rPr lang="fr-FR" sz="1300" dirty="0"/>
              <a:t>.</a:t>
            </a:r>
          </a:p>
          <a:p>
            <a:r>
              <a:rPr lang="fr-FR" sz="1300" dirty="0"/>
              <a:t>Fort de cette découverte, il entreprit de généraliser l'expérience et implanta une électrode dans l'aire septale de nombreux rats. Voir le protocole de l'expérience et les résultats obtenus dans </a:t>
            </a:r>
            <a:r>
              <a:rPr lang="fr-FR" sz="1300" dirty="0" smtClean="0"/>
              <a:t>les diapositives suivantes.</a:t>
            </a:r>
            <a:endParaRPr lang="fr-FR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14554"/>
            <a:ext cx="35988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46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16632"/>
            <a:ext cx="7848872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EXPÉRIENCE D’AUTO-STIMULATION CHEZ UN MAMMIFERE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852738"/>
            <a:ext cx="39465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11969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fr-FR" dirty="0">
                <a:latin typeface="Lucida Handwriting" pitchFamily="66" charset="0"/>
              </a:rPr>
              <a:t> </a:t>
            </a:r>
            <a:r>
              <a:rPr lang="fr-FR" b="1" u="sng" dirty="0">
                <a:latin typeface="Calibri" pitchFamily="34" charset="0"/>
              </a:rPr>
              <a:t>Protocole expérimental : </a:t>
            </a:r>
          </a:p>
          <a:p>
            <a:pPr lvl="1" algn="ctr"/>
            <a:r>
              <a:rPr lang="fr-FR" dirty="0">
                <a:latin typeface="OpenSymbol" pitchFamily="2" charset="0"/>
              </a:rPr>
              <a:t>①</a:t>
            </a:r>
            <a:r>
              <a:rPr lang="fr-FR" dirty="0">
                <a:latin typeface="Calibri" pitchFamily="34" charset="0"/>
              </a:rPr>
              <a:t> On implante dans une partie du cerveau du rat, le septum, une électrode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65175"/>
            <a:ext cx="586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fr-FR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b="1" u="sng">
                <a:solidFill>
                  <a:srgbClr val="000000"/>
                </a:solidFill>
                <a:latin typeface="Calibri" pitchFamily="34" charset="0"/>
              </a:rPr>
              <a:t>Espèce expérimentale</a:t>
            </a:r>
            <a:r>
              <a:rPr lang="fr-FR" b="1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>
                <a:solidFill>
                  <a:srgbClr val="000000"/>
                </a:solidFill>
                <a:latin typeface="Calibri" pitchFamily="34" charset="0"/>
              </a:rPr>
              <a:t>Le rat</a:t>
            </a:r>
          </a:p>
        </p:txBody>
      </p:sp>
      <p:cxnSp>
        <p:nvCxnSpPr>
          <p:cNvPr id="7" name="Connecteur droit 6"/>
          <p:cNvCxnSpPr/>
          <p:nvPr/>
        </p:nvCxnSpPr>
        <p:spPr>
          <a:xfrm rot="16200000" flipH="1">
            <a:off x="5111750" y="3249613"/>
            <a:ext cx="43180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7"/>
          <p:cNvSpPr/>
          <p:nvPr/>
        </p:nvSpPr>
        <p:spPr>
          <a:xfrm>
            <a:off x="1979613" y="2636838"/>
            <a:ext cx="3236912" cy="508000"/>
          </a:xfrm>
          <a:custGeom>
            <a:avLst/>
            <a:gdLst>
              <a:gd name="connsiteX0" fmla="*/ 3236259 w 3236259"/>
              <a:gd name="connsiteY0" fmla="*/ 508000 h 508000"/>
              <a:gd name="connsiteX1" fmla="*/ 2689411 w 3236259"/>
              <a:gd name="connsiteY1" fmla="*/ 41835 h 508000"/>
              <a:gd name="connsiteX2" fmla="*/ 0 w 3236259"/>
              <a:gd name="connsiteY2" fmla="*/ 256988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6259" h="508000">
                <a:moveTo>
                  <a:pt x="3236259" y="508000"/>
                </a:moveTo>
                <a:cubicBezTo>
                  <a:pt x="3232523" y="295835"/>
                  <a:pt x="3228788" y="83670"/>
                  <a:pt x="2689411" y="41835"/>
                </a:cubicBezTo>
                <a:cubicBezTo>
                  <a:pt x="2150035" y="0"/>
                  <a:pt x="1075017" y="128494"/>
                  <a:pt x="0" y="256988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292725" y="2997200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Electrode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39750" y="2565400"/>
            <a:ext cx="1439863" cy="792163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539750" y="256540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006600"/>
                </a:solidFill>
                <a:latin typeface="Calibri" pitchFamily="34" charset="0"/>
              </a:rPr>
              <a:t>Générateur électrique</a:t>
            </a:r>
          </a:p>
        </p:txBody>
      </p:sp>
      <p:sp>
        <p:nvSpPr>
          <p:cNvPr id="13" name="Ellipse 12"/>
          <p:cNvSpPr/>
          <p:nvPr/>
        </p:nvSpPr>
        <p:spPr>
          <a:xfrm>
            <a:off x="5219700" y="3357563"/>
            <a:ext cx="360363" cy="3587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908175" y="2565400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6600"/>
                </a:solidFill>
                <a:latin typeface="Calibri" pitchFamily="34" charset="0"/>
              </a:rPr>
              <a:t>+</a:t>
            </a:r>
          </a:p>
          <a:p>
            <a:r>
              <a:rPr lang="fr-FR">
                <a:solidFill>
                  <a:srgbClr val="0066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" name="Flèche courbée vers le bas 13"/>
          <p:cNvSpPr/>
          <p:nvPr/>
        </p:nvSpPr>
        <p:spPr>
          <a:xfrm rot="4294364">
            <a:off x="5410994" y="3702844"/>
            <a:ext cx="1295400" cy="576262"/>
          </a:xfrm>
          <a:prstGeom prst="curved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051720" y="6021288"/>
            <a:ext cx="3382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u="sng" dirty="0">
                <a:solidFill>
                  <a:srgbClr val="7030A0"/>
                </a:solidFill>
                <a:latin typeface="Calibri" pitchFamily="34" charset="0"/>
              </a:rPr>
              <a:t>Structure du cerveau du rat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18446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fr-FR" dirty="0">
                <a:solidFill>
                  <a:srgbClr val="000000"/>
                </a:solidFill>
                <a:latin typeface="Calibri" pitchFamily="34" charset="0"/>
              </a:rPr>
              <a:t>reliée à un générateur électrique (de faible intensité).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33056"/>
            <a:ext cx="43053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34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1" grpId="0" animBg="1"/>
      <p:bldP spid="12" grpId="0"/>
      <p:bldP spid="13" grpId="0" animBg="1"/>
      <p:bldP spid="13" grpId="1" animBg="1"/>
      <p:bldP spid="13" grpId="2" animBg="1"/>
      <p:bldP spid="15" grpId="0"/>
      <p:bldP spid="14" grpId="0" animBg="1"/>
      <p:bldP spid="14" grpId="1" animBg="1"/>
      <p:bldP spid="17" grpId="0"/>
      <p:bldP spid="17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852738"/>
            <a:ext cx="39465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-396875" y="836613"/>
            <a:ext cx="9396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fr-FR">
                <a:latin typeface="OpenSymbol" pitchFamily="2" charset="0"/>
              </a:rPr>
              <a:t>②</a:t>
            </a:r>
            <a:r>
              <a:rPr lang="fr-FR">
                <a:latin typeface="Calibri" pitchFamily="34" charset="0"/>
              </a:rPr>
              <a:t> On relie la commande du générateur électrique à une pédale, sur laquelle le rat peut appuyer.</a:t>
            </a:r>
          </a:p>
        </p:txBody>
      </p:sp>
      <p:cxnSp>
        <p:nvCxnSpPr>
          <p:cNvPr id="7" name="Connecteur droit 6"/>
          <p:cNvCxnSpPr/>
          <p:nvPr/>
        </p:nvCxnSpPr>
        <p:spPr>
          <a:xfrm rot="16200000" flipH="1">
            <a:off x="5111750" y="3249613"/>
            <a:ext cx="43180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7"/>
          <p:cNvSpPr/>
          <p:nvPr/>
        </p:nvSpPr>
        <p:spPr>
          <a:xfrm>
            <a:off x="1979613" y="2636838"/>
            <a:ext cx="3236912" cy="508000"/>
          </a:xfrm>
          <a:custGeom>
            <a:avLst/>
            <a:gdLst>
              <a:gd name="connsiteX0" fmla="*/ 3236259 w 3236259"/>
              <a:gd name="connsiteY0" fmla="*/ 508000 h 508000"/>
              <a:gd name="connsiteX1" fmla="*/ 2689411 w 3236259"/>
              <a:gd name="connsiteY1" fmla="*/ 41835 h 508000"/>
              <a:gd name="connsiteX2" fmla="*/ 0 w 3236259"/>
              <a:gd name="connsiteY2" fmla="*/ 256988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6259" h="508000">
                <a:moveTo>
                  <a:pt x="3236259" y="508000"/>
                </a:moveTo>
                <a:cubicBezTo>
                  <a:pt x="3232523" y="295835"/>
                  <a:pt x="3228788" y="83670"/>
                  <a:pt x="2689411" y="41835"/>
                </a:cubicBezTo>
                <a:cubicBezTo>
                  <a:pt x="2150035" y="0"/>
                  <a:pt x="1075017" y="128494"/>
                  <a:pt x="0" y="256988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292725" y="2997200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Electrode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39750" y="2565400"/>
            <a:ext cx="1439863" cy="792163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539750" y="256540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006600"/>
                </a:solidFill>
                <a:latin typeface="Calibri" pitchFamily="34" charset="0"/>
              </a:rPr>
              <a:t>Générateur électrique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908175" y="2565400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6600"/>
                </a:solidFill>
                <a:latin typeface="Calibri" pitchFamily="34" charset="0"/>
              </a:rPr>
              <a:t>+</a:t>
            </a:r>
          </a:p>
          <a:p>
            <a:r>
              <a:rPr lang="fr-FR">
                <a:solidFill>
                  <a:srgbClr val="0066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3" name="Organigramme : Entrée manuelle 12"/>
          <p:cNvSpPr/>
          <p:nvPr/>
        </p:nvSpPr>
        <p:spPr>
          <a:xfrm>
            <a:off x="6300788" y="4221163"/>
            <a:ext cx="1111250" cy="312737"/>
          </a:xfrm>
          <a:prstGeom prst="flowChartManualInpu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1954213" y="2036763"/>
            <a:ext cx="6375400" cy="2257425"/>
          </a:xfrm>
          <a:custGeom>
            <a:avLst/>
            <a:gdLst>
              <a:gd name="connsiteX0" fmla="*/ 5405718 w 6375400"/>
              <a:gd name="connsiteY0" fmla="*/ 2257611 h 2257611"/>
              <a:gd name="connsiteX1" fmla="*/ 5997388 w 6375400"/>
              <a:gd name="connsiteY1" fmla="*/ 1361141 h 2257611"/>
              <a:gd name="connsiteX2" fmla="*/ 3137647 w 6375400"/>
              <a:gd name="connsiteY2" fmla="*/ 132976 h 2257611"/>
              <a:gd name="connsiteX3" fmla="*/ 0 w 6375400"/>
              <a:gd name="connsiteY3" fmla="*/ 563282 h 225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5400" h="2257611">
                <a:moveTo>
                  <a:pt x="5405718" y="2257611"/>
                </a:moveTo>
                <a:cubicBezTo>
                  <a:pt x="5890559" y="1986429"/>
                  <a:pt x="6375400" y="1715247"/>
                  <a:pt x="5997388" y="1361141"/>
                </a:cubicBezTo>
                <a:cubicBezTo>
                  <a:pt x="5619376" y="1007035"/>
                  <a:pt x="4137212" y="265953"/>
                  <a:pt x="3137647" y="132976"/>
                </a:cubicBezTo>
                <a:cubicBezTo>
                  <a:pt x="2138082" y="0"/>
                  <a:pt x="1069041" y="281641"/>
                  <a:pt x="0" y="563282"/>
                </a:cubicBezTo>
              </a:path>
            </a:pathLst>
          </a:cu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451725" y="4221163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993300"/>
                </a:solidFill>
                <a:latin typeface="Calibri" pitchFamily="34" charset="0"/>
              </a:rPr>
              <a:t>Pédale</a:t>
            </a:r>
          </a:p>
        </p:txBody>
      </p:sp>
    </p:spTree>
    <p:extLst>
      <p:ext uri="{BB962C8B-B14F-4D97-AF65-F5344CB8AC3E}">
        <p14:creationId xmlns:p14="http://schemas.microsoft.com/office/powerpoint/2010/main" val="445783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12" grpId="0"/>
      <p:bldP spid="15" grpId="0"/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781300"/>
            <a:ext cx="394652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-252413" y="404813"/>
            <a:ext cx="619256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fr-FR" dirty="0">
                <a:latin typeface="Calibri" pitchFamily="34" charset="0"/>
              </a:rPr>
              <a:t>Observons son comportement, même en présence de nourriture ou d’une femelle….</a:t>
            </a:r>
          </a:p>
        </p:txBody>
      </p:sp>
      <p:cxnSp>
        <p:nvCxnSpPr>
          <p:cNvPr id="7" name="Connecteur droit 6"/>
          <p:cNvCxnSpPr/>
          <p:nvPr/>
        </p:nvCxnSpPr>
        <p:spPr>
          <a:xfrm rot="16200000" flipH="1">
            <a:off x="5903913" y="3176588"/>
            <a:ext cx="43180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7"/>
          <p:cNvSpPr/>
          <p:nvPr/>
        </p:nvSpPr>
        <p:spPr>
          <a:xfrm>
            <a:off x="1979613" y="2636838"/>
            <a:ext cx="4032250" cy="431800"/>
          </a:xfrm>
          <a:custGeom>
            <a:avLst/>
            <a:gdLst>
              <a:gd name="connsiteX0" fmla="*/ 3236259 w 3236259"/>
              <a:gd name="connsiteY0" fmla="*/ 508000 h 508000"/>
              <a:gd name="connsiteX1" fmla="*/ 2689411 w 3236259"/>
              <a:gd name="connsiteY1" fmla="*/ 41835 h 508000"/>
              <a:gd name="connsiteX2" fmla="*/ 0 w 3236259"/>
              <a:gd name="connsiteY2" fmla="*/ 256988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6259" h="508000">
                <a:moveTo>
                  <a:pt x="3236259" y="508000"/>
                </a:moveTo>
                <a:cubicBezTo>
                  <a:pt x="3232523" y="295835"/>
                  <a:pt x="3228788" y="83670"/>
                  <a:pt x="2689411" y="41835"/>
                </a:cubicBezTo>
                <a:cubicBezTo>
                  <a:pt x="2150035" y="0"/>
                  <a:pt x="1075017" y="128494"/>
                  <a:pt x="0" y="256988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084888" y="2852738"/>
            <a:ext cx="237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Electrode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39750" y="2565400"/>
            <a:ext cx="1439863" cy="792163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539750" y="2565400"/>
            <a:ext cx="1439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006600"/>
                </a:solidFill>
                <a:latin typeface="Calibri" pitchFamily="34" charset="0"/>
              </a:rPr>
              <a:t>Générateur électrique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908175" y="2565400"/>
            <a:ext cx="360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6600"/>
                </a:solidFill>
                <a:latin typeface="Calibri" pitchFamily="34" charset="0"/>
              </a:rPr>
              <a:t>+</a:t>
            </a:r>
          </a:p>
          <a:p>
            <a:r>
              <a:rPr lang="fr-FR">
                <a:solidFill>
                  <a:srgbClr val="0066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1954213" y="2036763"/>
            <a:ext cx="6434137" cy="2328862"/>
          </a:xfrm>
          <a:custGeom>
            <a:avLst/>
            <a:gdLst>
              <a:gd name="connsiteX0" fmla="*/ 5405718 w 6375400"/>
              <a:gd name="connsiteY0" fmla="*/ 2257611 h 2257611"/>
              <a:gd name="connsiteX1" fmla="*/ 5997388 w 6375400"/>
              <a:gd name="connsiteY1" fmla="*/ 1361141 h 2257611"/>
              <a:gd name="connsiteX2" fmla="*/ 3137647 w 6375400"/>
              <a:gd name="connsiteY2" fmla="*/ 132976 h 2257611"/>
              <a:gd name="connsiteX3" fmla="*/ 0 w 6375400"/>
              <a:gd name="connsiteY3" fmla="*/ 563282 h 225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5400" h="2257611">
                <a:moveTo>
                  <a:pt x="5405718" y="2257611"/>
                </a:moveTo>
                <a:cubicBezTo>
                  <a:pt x="5890559" y="1986429"/>
                  <a:pt x="6375400" y="1715247"/>
                  <a:pt x="5997388" y="1361141"/>
                </a:cubicBezTo>
                <a:cubicBezTo>
                  <a:pt x="5619376" y="1007035"/>
                  <a:pt x="4137212" y="265953"/>
                  <a:pt x="3137647" y="132976"/>
                </a:cubicBezTo>
                <a:cubicBezTo>
                  <a:pt x="2138082" y="0"/>
                  <a:pt x="1069041" y="281641"/>
                  <a:pt x="0" y="563282"/>
                </a:cubicBezTo>
              </a:path>
            </a:pathLst>
          </a:cu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451725" y="4221163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993300"/>
                </a:solidFill>
                <a:latin typeface="Calibri" pitchFamily="34" charset="0"/>
              </a:rPr>
              <a:t>Pédale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t="34784"/>
          <a:stretch>
            <a:fillRect/>
          </a:stretch>
        </p:blipFill>
        <p:spPr bwMode="auto">
          <a:xfrm>
            <a:off x="468313" y="4868863"/>
            <a:ext cx="17986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40506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anaelle\AppData\Local\Microsoft\Windows\Temporary Internet Files\Content.IE5\OL0AAJNT\MC9001006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68344" y="764704"/>
            <a:ext cx="2905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rganigramme : Entrée manuelle 12"/>
          <p:cNvSpPr/>
          <p:nvPr/>
        </p:nvSpPr>
        <p:spPr>
          <a:xfrm>
            <a:off x="6392863" y="4260850"/>
            <a:ext cx="1111250" cy="314325"/>
          </a:xfrm>
          <a:prstGeom prst="flowChartManualInpu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Organigramme : Entrée manuelle 20"/>
          <p:cNvSpPr/>
          <p:nvPr/>
        </p:nvSpPr>
        <p:spPr>
          <a:xfrm rot="20933216">
            <a:off x="6391275" y="4325938"/>
            <a:ext cx="1111250" cy="312737"/>
          </a:xfrm>
          <a:prstGeom prst="flowChartManualInpu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Éclair 21"/>
          <p:cNvSpPr/>
          <p:nvPr/>
        </p:nvSpPr>
        <p:spPr>
          <a:xfrm rot="8331890">
            <a:off x="6326188" y="2341563"/>
            <a:ext cx="360362" cy="431800"/>
          </a:xfrm>
          <a:prstGeom prst="lightningBol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Éclair 22"/>
          <p:cNvSpPr/>
          <p:nvPr/>
        </p:nvSpPr>
        <p:spPr>
          <a:xfrm rot="7841472">
            <a:off x="4381500" y="1909763"/>
            <a:ext cx="360363" cy="433387"/>
          </a:xfrm>
          <a:prstGeom prst="lightningBol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Éclair 23"/>
          <p:cNvSpPr/>
          <p:nvPr/>
        </p:nvSpPr>
        <p:spPr>
          <a:xfrm rot="6659677">
            <a:off x="2642394" y="2162969"/>
            <a:ext cx="360362" cy="431800"/>
          </a:xfrm>
          <a:prstGeom prst="lightningBol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Éclair 24"/>
          <p:cNvSpPr/>
          <p:nvPr/>
        </p:nvSpPr>
        <p:spPr>
          <a:xfrm rot="6659677" flipH="1" flipV="1">
            <a:off x="2501900" y="2544763"/>
            <a:ext cx="250825" cy="520700"/>
          </a:xfrm>
          <a:prstGeom prst="lightningBol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Éclair 25"/>
          <p:cNvSpPr/>
          <p:nvPr/>
        </p:nvSpPr>
        <p:spPr>
          <a:xfrm rot="6659677" flipH="1" flipV="1">
            <a:off x="4158456" y="2443957"/>
            <a:ext cx="250825" cy="519112"/>
          </a:xfrm>
          <a:prstGeom prst="lightningBol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Éclair 26"/>
          <p:cNvSpPr/>
          <p:nvPr/>
        </p:nvSpPr>
        <p:spPr>
          <a:xfrm rot="7908753" flipV="1">
            <a:off x="5822951" y="2662237"/>
            <a:ext cx="234950" cy="371475"/>
          </a:xfrm>
          <a:prstGeom prst="lightningBol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Explosion 1 27"/>
          <p:cNvSpPr/>
          <p:nvPr/>
        </p:nvSpPr>
        <p:spPr>
          <a:xfrm>
            <a:off x="6084888" y="3357563"/>
            <a:ext cx="287337" cy="21590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6472238" y="3773488"/>
            <a:ext cx="233362" cy="52387"/>
          </a:xfrm>
          <a:custGeom>
            <a:avLst/>
            <a:gdLst>
              <a:gd name="connsiteX0" fmla="*/ 233082 w 233082"/>
              <a:gd name="connsiteY0" fmla="*/ 44824 h 52295"/>
              <a:gd name="connsiteX1" fmla="*/ 62753 w 233082"/>
              <a:gd name="connsiteY1" fmla="*/ 44824 h 52295"/>
              <a:gd name="connsiteX2" fmla="*/ 0 w 233082"/>
              <a:gd name="connsiteY2" fmla="*/ 0 h 5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82" h="52295">
                <a:moveTo>
                  <a:pt x="233082" y="44824"/>
                </a:moveTo>
                <a:cubicBezTo>
                  <a:pt x="167341" y="48559"/>
                  <a:pt x="101600" y="52295"/>
                  <a:pt x="62753" y="44824"/>
                </a:cubicBezTo>
                <a:cubicBezTo>
                  <a:pt x="23906" y="37353"/>
                  <a:pt x="11953" y="18676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372225" y="4868863"/>
            <a:ext cx="2411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rgbClr val="993300"/>
                </a:solidFill>
                <a:latin typeface="Calibri" pitchFamily="34" charset="0"/>
              </a:rPr>
              <a:t>100 appuis par minute, 6000 par heure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059113" y="5949950"/>
            <a:ext cx="5653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i="1">
                <a:latin typeface="Calibri" pitchFamily="34" charset="0"/>
              </a:rPr>
              <a:t>Des animaux meurent de faim et d'épuisement à</a:t>
            </a:r>
          </a:p>
          <a:p>
            <a:pPr algn="ctr"/>
            <a:r>
              <a:rPr lang="fr-FR" b="1" i="1">
                <a:latin typeface="Calibri" pitchFamily="34" charset="0"/>
              </a:rPr>
              <a:t>force d'appuis compulsifs sur la pédale.</a:t>
            </a:r>
          </a:p>
        </p:txBody>
      </p:sp>
    </p:spTree>
    <p:extLst>
      <p:ext uri="{BB962C8B-B14F-4D97-AF65-F5344CB8AC3E}">
        <p14:creationId xmlns:p14="http://schemas.microsoft.com/office/powerpoint/2010/main" val="21011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31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31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31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1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3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20" fill="hold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20" fill="hold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20" fill="hold">
                                          <p:stCondLst>
                                            <p:cond delay="186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20" fill="hold">
                                          <p:stCondLst>
                                            <p:cond delay="248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65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66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1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7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4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100"/>
                            </p:stCondLst>
                            <p:childTnLst>
                              <p:par>
                                <p:cTn id="98" presetID="22" presetClass="entr" presetSubtype="4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800"/>
                            </p:stCondLst>
                            <p:childTnLst>
                              <p:par>
                                <p:cTn id="102" presetID="22" presetClass="entr" presetSubtype="4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600"/>
                            </p:stCondLst>
                            <p:childTnLst>
                              <p:par>
                                <p:cTn id="106" presetID="22" presetClass="entr" presetSubtype="4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6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12" grpId="0"/>
      <p:bldP spid="15" grpId="0"/>
      <p:bldP spid="16" grpId="0"/>
      <p:bldP spid="13" grpId="0" animBg="1"/>
      <p:bldP spid="13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latin typeface="Century Schoolbook" pitchFamily="18" charset="0"/>
              </a:rPr>
              <a:t>Piste d’exploitation </a:t>
            </a:r>
            <a:r>
              <a:rPr lang="fr-FR" b="1" dirty="0" smtClean="0">
                <a:latin typeface="Century Schoolbook" pitchFamily="18" charset="0"/>
              </a:rPr>
              <a:t>:</a:t>
            </a:r>
            <a:endParaRPr lang="fr-FR" b="1" dirty="0">
              <a:latin typeface="Century Schoolboo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r>
              <a:rPr lang="fr-FR" dirty="0"/>
              <a:t>L’analyse de ces expériences </a:t>
            </a:r>
            <a:r>
              <a:rPr lang="fr-FR" dirty="0" smtClean="0"/>
              <a:t>d’autostimulation chez  </a:t>
            </a:r>
            <a:r>
              <a:rPr lang="fr-FR" dirty="0"/>
              <a:t>le rat permet de proposer une hypothèse sur l’origine biologique du </a:t>
            </a:r>
            <a:r>
              <a:rPr lang="fr-FR" dirty="0" smtClean="0"/>
              <a:t>plaisir.</a:t>
            </a:r>
            <a:endParaRPr lang="fr-FR" dirty="0"/>
          </a:p>
          <a:p>
            <a:pPr>
              <a:buNone/>
            </a:pPr>
            <a:endParaRPr lang="fr-FR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fr-F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 </a:t>
            </a:r>
            <a:r>
              <a:rPr lang="fr-FR" i="1" dirty="0" smtClean="0">
                <a:solidFill>
                  <a:srgbClr val="FF0000"/>
                </a:solidFill>
              </a:rPr>
              <a:t>Les </a:t>
            </a:r>
            <a:r>
              <a:rPr lang="fr-FR" i="1" dirty="0">
                <a:solidFill>
                  <a:srgbClr val="FF0000"/>
                </a:solidFill>
              </a:rPr>
              <a:t>rats préfèrent s'administrer ces décharges plutôt que d'assurer leurs besoins vitaux : se nourrir, </a:t>
            </a:r>
            <a:r>
              <a:rPr lang="fr-FR" i="1" dirty="0" smtClean="0">
                <a:solidFill>
                  <a:srgbClr val="FF0000"/>
                </a:solidFill>
              </a:rPr>
              <a:t>dormir, se reproduire... </a:t>
            </a:r>
            <a:r>
              <a:rPr lang="fr-FR" i="1" dirty="0">
                <a:solidFill>
                  <a:srgbClr val="FF0000"/>
                </a:solidFill>
              </a:rPr>
              <a:t>Et ce, jusqu'à en mourir ! Addiction ? </a:t>
            </a:r>
            <a:endParaRPr lang="fr-F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 </a:t>
            </a:r>
            <a:r>
              <a:rPr lang="fr-FR" i="1" dirty="0" smtClean="0">
                <a:solidFill>
                  <a:srgbClr val="FF0000"/>
                </a:solidFill>
              </a:rPr>
              <a:t>La </a:t>
            </a:r>
            <a:r>
              <a:rPr lang="fr-FR" i="1" dirty="0">
                <a:solidFill>
                  <a:srgbClr val="FF0000"/>
                </a:solidFill>
              </a:rPr>
              <a:t>décharge apporterait davantage de satisfaction que tout le reste</a:t>
            </a:r>
            <a:r>
              <a:rPr lang="fr-FR" i="1" dirty="0" smtClean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Données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neurophysiologiques chez l'homme (1964, 1972, Heath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043362" cy="4525963"/>
          </a:xfrm>
        </p:spPr>
        <p:txBody>
          <a:bodyPr>
            <a:normAutofit/>
          </a:bodyPr>
          <a:lstStyle/>
          <a:p>
            <a:r>
              <a:rPr lang="fr-FR" dirty="0"/>
              <a:t>Des </a:t>
            </a:r>
            <a:r>
              <a:rPr lang="fr-FR" b="1" dirty="0"/>
              <a:t>stimulations électriques </a:t>
            </a:r>
            <a:r>
              <a:rPr lang="fr-FR" dirty="0"/>
              <a:t>de différentes régions du cerveau, en particulier de la </a:t>
            </a:r>
            <a:r>
              <a:rPr lang="fr-FR" b="1" dirty="0"/>
              <a:t>région septale </a:t>
            </a:r>
            <a:r>
              <a:rPr lang="fr-FR" dirty="0"/>
              <a:t>entraînaient, chez des patients, </a:t>
            </a:r>
            <a:r>
              <a:rPr lang="fr-FR" b="1" dirty="0"/>
              <a:t>sentiment de plaisir</a:t>
            </a:r>
            <a:r>
              <a:rPr lang="fr-FR" dirty="0"/>
              <a:t>, </a:t>
            </a:r>
            <a:r>
              <a:rPr lang="fr-FR" b="1" dirty="0"/>
              <a:t>excitation sexuelle, orgasme</a:t>
            </a:r>
            <a:r>
              <a:rPr lang="fr-FR" dirty="0"/>
              <a:t>, voire sentiment amoureux envers l'expérimentateur !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99992" y="1628800"/>
            <a:ext cx="42484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PISTE D’EXPLOITATION:</a:t>
            </a:r>
            <a:endParaRPr lang="fr-F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fr-FR" dirty="0" smtClean="0">
                <a:latin typeface="Times New Roman"/>
                <a:cs typeface="Times New Roman"/>
              </a:rPr>
              <a:t>→ </a:t>
            </a:r>
            <a:r>
              <a:rPr lang="fr-FR" b="1" dirty="0" smtClean="0"/>
              <a:t>Localiser</a:t>
            </a:r>
            <a:r>
              <a:rPr lang="fr-FR" dirty="0" smtClean="0"/>
              <a:t> </a:t>
            </a:r>
            <a:r>
              <a:rPr lang="fr-FR" dirty="0"/>
              <a:t>la région </a:t>
            </a:r>
            <a:r>
              <a:rPr lang="fr-FR" dirty="0" smtClean="0"/>
              <a:t>du </a:t>
            </a:r>
            <a:r>
              <a:rPr lang="fr-FR" dirty="0"/>
              <a:t>septum sur le site </a:t>
            </a:r>
            <a:r>
              <a:rPr lang="fr-FR" dirty="0" smtClean="0"/>
              <a:t>d’imagerie "The </a:t>
            </a:r>
            <a:r>
              <a:rPr lang="fr-FR" dirty="0" err="1"/>
              <a:t>whole</a:t>
            </a:r>
            <a:r>
              <a:rPr lang="fr-FR" dirty="0"/>
              <a:t> </a:t>
            </a:r>
            <a:r>
              <a:rPr lang="fr-FR" dirty="0" err="1"/>
              <a:t>brain</a:t>
            </a:r>
            <a:r>
              <a:rPr lang="fr-FR" dirty="0"/>
              <a:t> </a:t>
            </a:r>
            <a:r>
              <a:rPr lang="fr-FR" dirty="0" smtClean="0"/>
              <a:t>Atlas" : </a:t>
            </a:r>
            <a:r>
              <a:rPr lang="fr-FR" u="sng" dirty="0" smtClean="0">
                <a:hlinkClick r:id="rId2"/>
              </a:rPr>
              <a:t>http</a:t>
            </a:r>
            <a:r>
              <a:rPr lang="fr-FR" u="sng" dirty="0">
                <a:hlinkClick r:id="rId2"/>
              </a:rPr>
              <a:t>://www.med.harvard.edu/AANLIB/cases/caseNA/pb9.htm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/>
              <a:t>choisir </a:t>
            </a:r>
            <a:r>
              <a:rPr lang="fr-FR" dirty="0" smtClean="0"/>
              <a:t>"CSF/</a:t>
            </a:r>
            <a:r>
              <a:rPr lang="fr-FR" dirty="0" err="1" smtClean="0"/>
              <a:t>Vascular</a:t>
            </a:r>
            <a:r>
              <a:rPr lang="fr-FR" dirty="0" smtClean="0"/>
              <a:t>", </a:t>
            </a:r>
            <a:r>
              <a:rPr lang="fr-FR" dirty="0"/>
              <a:t>puis </a:t>
            </a:r>
            <a:r>
              <a:rPr lang="fr-FR" dirty="0" smtClean="0"/>
              <a:t>"septum </a:t>
            </a:r>
            <a:r>
              <a:rPr lang="fr-FR" dirty="0" err="1" smtClean="0"/>
              <a:t>pellucidum</a:t>
            </a:r>
            <a:r>
              <a:rPr lang="fr-FR" dirty="0" smtClean="0"/>
              <a:t>")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i="1" dirty="0" smtClean="0">
                <a:solidFill>
                  <a:srgbClr val="FF0000"/>
                </a:solidFill>
              </a:rPr>
              <a:t>Le septum joue </a:t>
            </a:r>
            <a:r>
              <a:rPr lang="fr-FR" i="1" dirty="0">
                <a:solidFill>
                  <a:srgbClr val="FF0000"/>
                </a:solidFill>
              </a:rPr>
              <a:t>donc un rôle dans la perception du plaisir, </a:t>
            </a:r>
            <a:r>
              <a:rPr lang="fr-FR" i="1" dirty="0" smtClean="0">
                <a:solidFill>
                  <a:srgbClr val="FF0000"/>
                </a:solidFill>
              </a:rPr>
              <a:t>en </a:t>
            </a:r>
            <a:r>
              <a:rPr lang="fr-FR" i="1" dirty="0">
                <a:solidFill>
                  <a:srgbClr val="FF0000"/>
                </a:solidFill>
              </a:rPr>
              <a:t>particulier sexuel.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i="1" dirty="0">
                <a:solidFill>
                  <a:srgbClr val="FF0000"/>
                </a:solidFill>
              </a:rPr>
              <a:t>Les rats s'</a:t>
            </a:r>
            <a:r>
              <a:rPr lang="fr-FR" i="1" dirty="0" err="1">
                <a:solidFill>
                  <a:srgbClr val="FF0000"/>
                </a:solidFill>
              </a:rPr>
              <a:t>autoadministraient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endParaRPr lang="fr-FR" i="1" dirty="0" smtClean="0">
              <a:solidFill>
                <a:srgbClr val="FF0000"/>
              </a:solidFill>
            </a:endParaRPr>
          </a:p>
          <a:p>
            <a:r>
              <a:rPr lang="fr-FR" i="1" dirty="0" smtClean="0">
                <a:solidFill>
                  <a:srgbClr val="FF0000"/>
                </a:solidFill>
              </a:rPr>
              <a:t>du </a:t>
            </a:r>
            <a:r>
              <a:rPr lang="fr-FR" i="1" dirty="0">
                <a:solidFill>
                  <a:srgbClr val="FF0000"/>
                </a:solidFill>
              </a:rPr>
              <a:t>plaisir en </a:t>
            </a:r>
            <a:r>
              <a:rPr lang="fr-FR" i="1" dirty="0" err="1">
                <a:solidFill>
                  <a:srgbClr val="FF0000"/>
                </a:solidFill>
              </a:rPr>
              <a:t>autostimulant</a:t>
            </a:r>
            <a:r>
              <a:rPr lang="fr-FR" i="1" dirty="0">
                <a:solidFill>
                  <a:srgbClr val="FF0000"/>
                </a:solidFill>
              </a:rPr>
              <a:t> leur </a:t>
            </a:r>
            <a:endParaRPr lang="fr-FR" i="1" dirty="0" smtClean="0">
              <a:solidFill>
                <a:srgbClr val="FF0000"/>
              </a:solidFill>
            </a:endParaRPr>
          </a:p>
          <a:p>
            <a:r>
              <a:rPr lang="fr-FR" i="1" dirty="0" smtClean="0">
                <a:solidFill>
                  <a:srgbClr val="FF0000"/>
                </a:solidFill>
              </a:rPr>
              <a:t>région septale.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2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</TotalTime>
  <Words>1520</Words>
  <Application>Microsoft Office PowerPoint</Application>
  <PresentationFormat>Affichage à l'écran (4:3)</PresentationFormat>
  <Paragraphs>232</Paragraphs>
  <Slides>27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Oriel</vt:lpstr>
      <vt:lpstr>Les bases biologiques du plaisir</vt:lpstr>
      <vt:lpstr>Présentation PowerPoint</vt:lpstr>
      <vt:lpstr>Présentation PowerPoint</vt:lpstr>
      <vt:lpstr> Expériences historiques de James Olds et Peter Milner – 1952 </vt:lpstr>
      <vt:lpstr>Présentation PowerPoint</vt:lpstr>
      <vt:lpstr>Présentation PowerPoint</vt:lpstr>
      <vt:lpstr>Présentation PowerPoint</vt:lpstr>
      <vt:lpstr>Piste d’exploitation :</vt:lpstr>
      <vt:lpstr> Données neurophysiologiques chez l'homme (1964, 1972, Heath)</vt:lpstr>
      <vt:lpstr>Site d’imagerie de Harvard  « The whole brain Atlas »  http://www.med.harvard.edu/AANLIB/cases/caseNA/pb9.htm</vt:lpstr>
      <vt:lpstr>Localisation des plans de coupes du site de Harvard </vt:lpstr>
      <vt:lpstr> Expérience du « rat robot » (2002/2004) </vt:lpstr>
      <vt:lpstr>expérience du « rat robot » (2002/2004)</vt:lpstr>
      <vt:lpstr>Expérience du « rat robot » (2002/2004)</vt:lpstr>
      <vt:lpstr>Observations expérimentales et  Imagerie par Résonance Magnétique</vt:lpstr>
      <vt:lpstr>Observations expérimentales et  Imagerie par Résonance Magnétique</vt:lpstr>
      <vt:lpstr>Pistes d’exploitation :</vt:lpstr>
      <vt:lpstr>Exemple d’activité élève réalisée grâce au site d’imagerie de Harvard = la construction d’un schéma fonctionnel</vt:lpstr>
      <vt:lpstr>Schéma des circuits de la récompense responsables du plaisir sexuel construit par l’élève (début de construction)</vt:lpstr>
      <vt:lpstr>Observations expérimentales autour des molécules du plaisir</vt:lpstr>
      <vt:lpstr>Observations expérimentales autour des molécules du plaisir</vt:lpstr>
      <vt:lpstr>PISTES D’EXPLOITATION:</vt:lpstr>
      <vt:lpstr>Schéma des circuits de la récompense responsables du plaisir sexuel construit par l’élève (début de construction)</vt:lpstr>
      <vt:lpstr>Schéma des circuits de la récompense responsables du plaisir sexuel construit par l’élève (fin de construction)</vt:lpstr>
      <vt:lpstr>Présentation PowerPoint</vt:lpstr>
      <vt:lpstr>Présentation PowerPoint</vt:lpstr>
      <vt:lpstr>RESSOURCES  « SEXUALITÉ ET PLAISIR 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LG</dc:creator>
  <cp:lastModifiedBy>LG</cp:lastModifiedBy>
  <cp:revision>3</cp:revision>
  <dcterms:created xsi:type="dcterms:W3CDTF">2011-05-16T18:49:11Z</dcterms:created>
  <dcterms:modified xsi:type="dcterms:W3CDTF">2011-06-18T12:08:38Z</dcterms:modified>
</cp:coreProperties>
</file>