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174EA3-E709-890A-2396-73A133D5B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A9932C-EE26-1FC2-F94C-C75509545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1C6993-B9B1-0D57-DF6F-6155F0CB7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AB5E07-612B-97FB-6329-F95F2C95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0ADD2E-E818-3BB6-BD89-8B84AF702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343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BF94C0-03F2-8356-3530-15E200524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B1658B4-46EC-C299-871A-D21CD1AAF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6DB1C-0294-FDF0-47E8-4D59979F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747109-8081-5E09-7F9F-821BA83B6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EA0536-C644-E3CF-7E6C-912FACCE0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845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85EA9BE-70FD-105C-D334-7445CB306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B8C432D-6816-860D-2ED2-E03826313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3FDD5A-F46B-72CA-8D0B-71B6A8F48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35BF80-EF1E-E4A7-FA60-C82FF325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5C67EC-0366-4371-E47E-1667F2A8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15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783BD4-77EE-6847-F4CB-244CFCDB2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09CAE1-EACE-30DE-7BED-C68FC439B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89A31F-0BB3-516F-3F61-59C6B453A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BEB28D-5E2E-A04D-E09B-19FA23F6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456050-7B2F-C2C6-556E-F112E1D35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63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65E03E-3299-01B3-FA86-C4E791AD3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5EEC0F-D7C2-0A75-27E9-0C6CDFB65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2B29D8-94D8-D2F1-7060-9DB9A34C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9D44B1-9B79-142A-654C-B9750303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B47942-2009-14B9-D1E4-F39F12BFB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28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21598-3D54-B948-7E93-66A2163AE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6C01C1-1ED4-A966-C568-DCC2051041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39C7C2-3061-9CCE-5D6E-A062DBF92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EB062A-9CD5-5846-0FD0-2F71DB88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380D0A-2EB1-14B4-CDD4-6B55034E5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402AEB-359B-F757-2041-3564CD799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35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F4754-4C8F-8D28-DC71-0462EDDEA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E98062-13DB-06A4-53C8-F4C33E3F2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0A3623-27D5-DBDA-3FEB-49C20BE6B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C1B9E3-581D-3856-E114-79896F970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03AA26A-B198-4C11-3F5A-3C2FDA294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B65104E-4AC2-5D3A-8DA0-F5DE88C2F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A7204DE-8D67-248D-EC84-5F6A0020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EDDB701-14E8-7492-8543-74C796A15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590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A3CD8-6094-0106-CFB5-0A444661D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7E7F7B-CCB6-961B-3B0A-ED00547E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332556-6E58-7B46-1773-D84DB0B8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38B82C-703B-E735-3BF7-73DD5078B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70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E29D25-973C-26B1-064C-48EA10DB7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5994EB2-E933-4E95-9248-F275E8D20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0557E6-3D73-40E4-1C74-418411AC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139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BFE8CC-8FCB-710C-8C2A-7C1E8E37E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679A91-1D65-FD81-2F41-A8FBE89C6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8D2323-47D4-A649-8D0E-31D831824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562E895-4C88-68D0-75BF-DE942DB5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0E056-2A5D-3504-0793-B8A70759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DD04C71-7164-F88A-C873-6F4A1C541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74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3D84A6-5D0B-DE4A-09CC-63ECEA5A9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7BD95AA-72A0-CC29-FCDA-DDD77AAFB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29CE57-ACCA-54C4-EA74-2E858F2E3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2D8C6B-A81C-5BA0-8FC2-A4DCE3F0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589626-2DD9-FE05-1546-E65EC9617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52BC64-E05C-062C-1D0B-62A63804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A269D6D-8260-2878-FB1E-7E1CE1277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3CB9AD-F49F-9779-78E5-CD66386C8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6CBB56-ADAB-91C3-82C4-B58356401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C18F-7311-4A8D-87B0-FCC4F0482AD7}" type="datetimeFigureOut">
              <a:rPr lang="fr-FR" smtClean="0"/>
              <a:t>25/06/2022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C06867-15D1-BB4E-FBDB-7DD6A09D7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9033CC-0875-76E8-A2F5-0E28C515D7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4662E-5D8C-4365-8316-8E768BA11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53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5FF1BE2-4B69-4DFC-9537-B86B2CB9BC65}"/>
              </a:ext>
            </a:extLst>
          </p:cNvPr>
          <p:cNvSpPr txBox="1"/>
          <p:nvPr/>
        </p:nvSpPr>
        <p:spPr>
          <a:xfrm>
            <a:off x="4310021" y="2658954"/>
            <a:ext cx="1770077" cy="646331"/>
          </a:xfrm>
          <a:prstGeom prst="rect">
            <a:avLst/>
          </a:prstGeom>
          <a:solidFill>
            <a:srgbClr val="FF5D5D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Réchauffement Climatique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3646E94-4A62-403B-8C3F-53797AF6A4BF}"/>
              </a:ext>
            </a:extLst>
          </p:cNvPr>
          <p:cNvSpPr txBox="1"/>
          <p:nvPr/>
        </p:nvSpPr>
        <p:spPr>
          <a:xfrm>
            <a:off x="6279051" y="2672733"/>
            <a:ext cx="1644242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Pour comprendre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80D89BC-42B9-41F5-B174-70002A14524D}"/>
              </a:ext>
            </a:extLst>
          </p:cNvPr>
          <p:cNvSpPr txBox="1"/>
          <p:nvPr/>
        </p:nvSpPr>
        <p:spPr>
          <a:xfrm>
            <a:off x="9599752" y="600289"/>
            <a:ext cx="20133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Climat du passé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584E0E9-7EF0-42EB-A650-49C439FF5A19}"/>
              </a:ext>
            </a:extLst>
          </p:cNvPr>
          <p:cNvSpPr txBox="1"/>
          <p:nvPr/>
        </p:nvSpPr>
        <p:spPr>
          <a:xfrm>
            <a:off x="9210659" y="214393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Cycle du carbone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634DEA7-1EDF-43B1-9830-08DADE5516AF}"/>
              </a:ext>
            </a:extLst>
          </p:cNvPr>
          <p:cNvSpPr txBox="1"/>
          <p:nvPr/>
        </p:nvSpPr>
        <p:spPr>
          <a:xfrm>
            <a:off x="8083737" y="1157459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Météorologie/climatologie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67BAFA7-8372-4E44-8080-881670464665}"/>
              </a:ext>
            </a:extLst>
          </p:cNvPr>
          <p:cNvSpPr txBox="1"/>
          <p:nvPr/>
        </p:nvSpPr>
        <p:spPr>
          <a:xfrm>
            <a:off x="10312816" y="3997746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Outils de mesure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FF7077D-38B7-42AF-AF0B-803D5A7CB147}"/>
              </a:ext>
            </a:extLst>
          </p:cNvPr>
          <p:cNvSpPr txBox="1"/>
          <p:nvPr/>
        </p:nvSpPr>
        <p:spPr>
          <a:xfrm>
            <a:off x="10193224" y="3336062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Indicateurs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CDBFC28D-84E5-402C-905A-56CA0328755A}"/>
              </a:ext>
            </a:extLst>
          </p:cNvPr>
          <p:cNvSpPr txBox="1"/>
          <p:nvPr/>
        </p:nvSpPr>
        <p:spPr>
          <a:xfrm>
            <a:off x="8342499" y="4074634"/>
            <a:ext cx="1757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Modèles climatiques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0F0DB43-CA0A-4B93-BCEA-E9AAD2588DB6}"/>
              </a:ext>
            </a:extLst>
          </p:cNvPr>
          <p:cNvSpPr txBox="1"/>
          <p:nvPr/>
        </p:nvSpPr>
        <p:spPr>
          <a:xfrm>
            <a:off x="8886688" y="3488722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Simulations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E74274A-9ABD-4D85-B838-4482D70DD97B}"/>
              </a:ext>
            </a:extLst>
          </p:cNvPr>
          <p:cNvSpPr txBox="1"/>
          <p:nvPr/>
        </p:nvSpPr>
        <p:spPr>
          <a:xfrm>
            <a:off x="9088254" y="4645269"/>
            <a:ext cx="2279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Scénario de transition écologique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2195FFF-FB67-4386-BFBA-6D743FD3F026}"/>
              </a:ext>
            </a:extLst>
          </p:cNvPr>
          <p:cNvSpPr txBox="1"/>
          <p:nvPr/>
        </p:nvSpPr>
        <p:spPr>
          <a:xfrm>
            <a:off x="4380117" y="6105759"/>
            <a:ext cx="165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Créativité scientifique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6D73446-F1E9-4626-A227-F81F38FA1D58}"/>
              </a:ext>
            </a:extLst>
          </p:cNvPr>
          <p:cNvSpPr txBox="1"/>
          <p:nvPr/>
        </p:nvSpPr>
        <p:spPr>
          <a:xfrm>
            <a:off x="10239812" y="1100409"/>
            <a:ext cx="14988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Société carbonée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E5454A0-7B9C-4E02-B0F5-13CFED9C6F3F}"/>
              </a:ext>
            </a:extLst>
          </p:cNvPr>
          <p:cNvSpPr txBox="1"/>
          <p:nvPr/>
        </p:nvSpPr>
        <p:spPr>
          <a:xfrm>
            <a:off x="8963072" y="1709460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Empreinte carbone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384D00D-00FD-4338-92FB-8F9B130EB23A}"/>
              </a:ext>
            </a:extLst>
          </p:cNvPr>
          <p:cNvSpPr txBox="1"/>
          <p:nvPr/>
        </p:nvSpPr>
        <p:spPr>
          <a:xfrm>
            <a:off x="2779553" y="2420965"/>
            <a:ext cx="82212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Causes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846BC49-5874-4477-B051-528905C4F39B}"/>
              </a:ext>
            </a:extLst>
          </p:cNvPr>
          <p:cNvSpPr txBox="1"/>
          <p:nvPr/>
        </p:nvSpPr>
        <p:spPr>
          <a:xfrm>
            <a:off x="1226354" y="1164865"/>
            <a:ext cx="10961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Déforestation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B8D267B-4E6D-4A4B-BD7A-0B2951902F5B}"/>
              </a:ext>
            </a:extLst>
          </p:cNvPr>
          <p:cNvSpPr txBox="1"/>
          <p:nvPr/>
        </p:nvSpPr>
        <p:spPr>
          <a:xfrm>
            <a:off x="2264371" y="1675130"/>
            <a:ext cx="525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GES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3254AF1D-A7A3-49BD-BF05-CC6A0849B64C}"/>
              </a:ext>
            </a:extLst>
          </p:cNvPr>
          <p:cNvSpPr txBox="1"/>
          <p:nvPr/>
        </p:nvSpPr>
        <p:spPr>
          <a:xfrm>
            <a:off x="3333739" y="1820120"/>
            <a:ext cx="1038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Combustibles fossiles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000ADBB-A947-4B36-B835-C839F11902A7}"/>
              </a:ext>
            </a:extLst>
          </p:cNvPr>
          <p:cNvSpPr txBox="1"/>
          <p:nvPr/>
        </p:nvSpPr>
        <p:spPr>
          <a:xfrm>
            <a:off x="4543684" y="1635092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Pollution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98DF796-26E7-46DD-A6AB-BB75949565E1}"/>
              </a:ext>
            </a:extLst>
          </p:cNvPr>
          <p:cNvSpPr txBox="1"/>
          <p:nvPr/>
        </p:nvSpPr>
        <p:spPr>
          <a:xfrm>
            <a:off x="5177347" y="1410032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Santé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2C58E70A-E8C5-4F3D-8DFC-DF7CF0E89948}"/>
              </a:ext>
            </a:extLst>
          </p:cNvPr>
          <p:cNvSpPr txBox="1"/>
          <p:nvPr/>
        </p:nvSpPr>
        <p:spPr>
          <a:xfrm>
            <a:off x="5015269" y="1980794"/>
            <a:ext cx="922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Biodiversité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E308F24B-2044-4B24-9990-CFEC2525CD1F}"/>
              </a:ext>
            </a:extLst>
          </p:cNvPr>
          <p:cNvSpPr txBox="1"/>
          <p:nvPr/>
        </p:nvSpPr>
        <p:spPr>
          <a:xfrm>
            <a:off x="2800925" y="1071810"/>
            <a:ext cx="782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Activités agricoles</a:t>
            </a: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027AD9B3-7395-4293-86CF-9745754324A0}"/>
              </a:ext>
            </a:extLst>
          </p:cNvPr>
          <p:cNvSpPr/>
          <p:nvPr/>
        </p:nvSpPr>
        <p:spPr>
          <a:xfrm rot="1136573">
            <a:off x="687425" y="727647"/>
            <a:ext cx="3916447" cy="16100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4836B2C-0B6E-4D91-9D2A-002AE3CDA1F3}"/>
              </a:ext>
            </a:extLst>
          </p:cNvPr>
          <p:cNvSpPr txBox="1"/>
          <p:nvPr/>
        </p:nvSpPr>
        <p:spPr>
          <a:xfrm>
            <a:off x="939567" y="653572"/>
            <a:ext cx="18399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Activités anthropiques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468FB364-7D6E-43F3-8619-C111B99EB3D6}"/>
              </a:ext>
            </a:extLst>
          </p:cNvPr>
          <p:cNvSpPr txBox="1"/>
          <p:nvPr/>
        </p:nvSpPr>
        <p:spPr>
          <a:xfrm>
            <a:off x="2279498" y="3558666"/>
            <a:ext cx="14177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Conséquences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8A8FB75-BEC6-49F7-A81C-A89A5F8D69B0}"/>
              </a:ext>
            </a:extLst>
          </p:cNvPr>
          <p:cNvSpPr txBox="1"/>
          <p:nvPr/>
        </p:nvSpPr>
        <p:spPr>
          <a:xfrm>
            <a:off x="4757786" y="3507387"/>
            <a:ext cx="10402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Solutions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9AE2C8F5-AA74-4EE6-AA09-C73BA4F1FF96}"/>
              </a:ext>
            </a:extLst>
          </p:cNvPr>
          <p:cNvSpPr txBox="1"/>
          <p:nvPr/>
        </p:nvSpPr>
        <p:spPr>
          <a:xfrm>
            <a:off x="340825" y="4105412"/>
            <a:ext cx="647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Glace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ED9DCED-EBA4-4311-94D6-26555A1FA48B}"/>
              </a:ext>
            </a:extLst>
          </p:cNvPr>
          <p:cNvSpPr txBox="1"/>
          <p:nvPr/>
        </p:nvSpPr>
        <p:spPr>
          <a:xfrm>
            <a:off x="174708" y="4322207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Permafrost</a:t>
            </a: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8097BDC8-2F18-4912-8926-3CCE06E18C20}"/>
              </a:ext>
            </a:extLst>
          </p:cNvPr>
          <p:cNvSpPr txBox="1"/>
          <p:nvPr/>
        </p:nvSpPr>
        <p:spPr>
          <a:xfrm>
            <a:off x="1179289" y="3776358"/>
            <a:ext cx="1065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Température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7CCCA99B-BC2D-4B6C-ADC4-EC309609D8D1}"/>
              </a:ext>
            </a:extLst>
          </p:cNvPr>
          <p:cNvSpPr txBox="1"/>
          <p:nvPr/>
        </p:nvSpPr>
        <p:spPr>
          <a:xfrm>
            <a:off x="711781" y="4860092"/>
            <a:ext cx="1748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Dérèglement climatique</a:t>
            </a:r>
          </a:p>
        </p:txBody>
      </p:sp>
      <p:sp>
        <p:nvSpPr>
          <p:cNvPr id="86" name="ZoneTexte 85">
            <a:extLst>
              <a:ext uri="{FF2B5EF4-FFF2-40B4-BE49-F238E27FC236}">
                <a16:creationId xmlns:a16="http://schemas.microsoft.com/office/drawing/2014/main" id="{2D8C6C4F-8AF9-4729-A51D-5B716D5DDF1D}"/>
              </a:ext>
            </a:extLst>
          </p:cNvPr>
          <p:cNvSpPr txBox="1"/>
          <p:nvPr/>
        </p:nvSpPr>
        <p:spPr>
          <a:xfrm>
            <a:off x="543414" y="5203486"/>
            <a:ext cx="18457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Biodiversité/écosystèmes</a:t>
            </a:r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23064AE2-E04B-43AF-876C-824AE160D095}"/>
              </a:ext>
            </a:extLst>
          </p:cNvPr>
          <p:cNvSpPr/>
          <p:nvPr/>
        </p:nvSpPr>
        <p:spPr>
          <a:xfrm rot="16200000">
            <a:off x="417376" y="3275001"/>
            <a:ext cx="2105163" cy="284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>
            <a:extLst>
              <a:ext uri="{FF2B5EF4-FFF2-40B4-BE49-F238E27FC236}">
                <a16:creationId xmlns:a16="http://schemas.microsoft.com/office/drawing/2014/main" id="{9EB03843-B480-4798-97E1-E55D75D27FFA}"/>
              </a:ext>
            </a:extLst>
          </p:cNvPr>
          <p:cNvSpPr txBox="1"/>
          <p:nvPr/>
        </p:nvSpPr>
        <p:spPr>
          <a:xfrm>
            <a:off x="1179392" y="4114015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Niveau marin</a:t>
            </a:r>
          </a:p>
        </p:txBody>
      </p:sp>
      <p:sp>
        <p:nvSpPr>
          <p:cNvPr id="103" name="ZoneTexte 102">
            <a:extLst>
              <a:ext uri="{FF2B5EF4-FFF2-40B4-BE49-F238E27FC236}">
                <a16:creationId xmlns:a16="http://schemas.microsoft.com/office/drawing/2014/main" id="{FC605FAA-269C-4530-B1B7-F9D2FE3B45DF}"/>
              </a:ext>
            </a:extLst>
          </p:cNvPr>
          <p:cNvSpPr txBox="1"/>
          <p:nvPr/>
        </p:nvSpPr>
        <p:spPr>
          <a:xfrm>
            <a:off x="3991572" y="3965862"/>
            <a:ext cx="237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océans</a:t>
            </a:r>
          </a:p>
        </p:txBody>
      </p:sp>
      <p:sp>
        <p:nvSpPr>
          <p:cNvPr id="104" name="ZoneTexte 103">
            <a:extLst>
              <a:ext uri="{FF2B5EF4-FFF2-40B4-BE49-F238E27FC236}">
                <a16:creationId xmlns:a16="http://schemas.microsoft.com/office/drawing/2014/main" id="{07CF569F-3597-4153-B637-1D8B25B4817A}"/>
              </a:ext>
            </a:extLst>
          </p:cNvPr>
          <p:cNvSpPr txBox="1"/>
          <p:nvPr/>
        </p:nvSpPr>
        <p:spPr>
          <a:xfrm>
            <a:off x="3847125" y="4368270"/>
            <a:ext cx="2371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Energie sans combustion</a:t>
            </a: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0A907BA-B6E3-4E8A-9A13-9250232B4754}"/>
              </a:ext>
            </a:extLst>
          </p:cNvPr>
          <p:cNvSpPr txBox="1"/>
          <p:nvPr/>
        </p:nvSpPr>
        <p:spPr>
          <a:xfrm>
            <a:off x="2889006" y="4843525"/>
            <a:ext cx="184578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Mécanique</a:t>
            </a:r>
          </a:p>
          <a:p>
            <a:pPr algn="ctr"/>
            <a:r>
              <a:rPr lang="fr-FR" sz="1100" dirty="0"/>
              <a:t>(éolien, barrage, nucléaire…)</a:t>
            </a:r>
          </a:p>
        </p:txBody>
      </p:sp>
      <p:sp>
        <p:nvSpPr>
          <p:cNvPr id="107" name="ZoneTexte 106">
            <a:extLst>
              <a:ext uri="{FF2B5EF4-FFF2-40B4-BE49-F238E27FC236}">
                <a16:creationId xmlns:a16="http://schemas.microsoft.com/office/drawing/2014/main" id="{2C908504-41C7-4B69-B729-69A1C1021C71}"/>
              </a:ext>
            </a:extLst>
          </p:cNvPr>
          <p:cNvSpPr txBox="1"/>
          <p:nvPr/>
        </p:nvSpPr>
        <p:spPr>
          <a:xfrm>
            <a:off x="5685117" y="4562523"/>
            <a:ext cx="1206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Electrochimique </a:t>
            </a:r>
            <a:r>
              <a:rPr lang="fr-FR" sz="1100" dirty="0"/>
              <a:t>(piles…)</a:t>
            </a:r>
            <a:endParaRPr lang="fr-FR" sz="1200" dirty="0"/>
          </a:p>
        </p:txBody>
      </p:sp>
      <p:sp>
        <p:nvSpPr>
          <p:cNvPr id="108" name="ZoneTexte 107">
            <a:extLst>
              <a:ext uri="{FF2B5EF4-FFF2-40B4-BE49-F238E27FC236}">
                <a16:creationId xmlns:a16="http://schemas.microsoft.com/office/drawing/2014/main" id="{EA9223F6-1764-469A-B7E0-079425C97F1B}"/>
              </a:ext>
            </a:extLst>
          </p:cNvPr>
          <p:cNvSpPr txBox="1"/>
          <p:nvPr/>
        </p:nvSpPr>
        <p:spPr>
          <a:xfrm>
            <a:off x="4596194" y="4981645"/>
            <a:ext cx="1395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Solaire </a:t>
            </a:r>
            <a:r>
              <a:rPr lang="fr-FR" sz="1100" dirty="0"/>
              <a:t>(photovoltaïque…)</a:t>
            </a:r>
            <a:endParaRPr lang="fr-FR" sz="1200" dirty="0"/>
          </a:p>
        </p:txBody>
      </p:sp>
      <p:sp>
        <p:nvSpPr>
          <p:cNvPr id="117" name="ZoneTexte 116">
            <a:extLst>
              <a:ext uri="{FF2B5EF4-FFF2-40B4-BE49-F238E27FC236}">
                <a16:creationId xmlns:a16="http://schemas.microsoft.com/office/drawing/2014/main" id="{7C36A26D-456B-4155-8884-E4815E35062C}"/>
              </a:ext>
            </a:extLst>
          </p:cNvPr>
          <p:cNvSpPr txBox="1"/>
          <p:nvPr/>
        </p:nvSpPr>
        <p:spPr>
          <a:xfrm>
            <a:off x="6836918" y="5354882"/>
            <a:ext cx="225133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/>
              <a:t>Problèmes liés aux solutions</a:t>
            </a:r>
          </a:p>
        </p:txBody>
      </p:sp>
      <p:sp>
        <p:nvSpPr>
          <p:cNvPr id="118" name="Accolade fermante 117">
            <a:extLst>
              <a:ext uri="{FF2B5EF4-FFF2-40B4-BE49-F238E27FC236}">
                <a16:creationId xmlns:a16="http://schemas.microsoft.com/office/drawing/2014/main" id="{DB850005-38D2-423C-82B7-0D0E7BCFBAD5}"/>
              </a:ext>
            </a:extLst>
          </p:cNvPr>
          <p:cNvSpPr/>
          <p:nvPr/>
        </p:nvSpPr>
        <p:spPr>
          <a:xfrm rot="2321494">
            <a:off x="6396964" y="4323756"/>
            <a:ext cx="247663" cy="178824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19" name="ZoneTexte 118">
            <a:extLst>
              <a:ext uri="{FF2B5EF4-FFF2-40B4-BE49-F238E27FC236}">
                <a16:creationId xmlns:a16="http://schemas.microsoft.com/office/drawing/2014/main" id="{F01E381C-C2C4-4FCD-B975-2BB694905336}"/>
              </a:ext>
            </a:extLst>
          </p:cNvPr>
          <p:cNvSpPr txBox="1"/>
          <p:nvPr/>
        </p:nvSpPr>
        <p:spPr>
          <a:xfrm>
            <a:off x="8582499" y="5692492"/>
            <a:ext cx="761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Stockage</a:t>
            </a:r>
          </a:p>
        </p:txBody>
      </p:sp>
      <p:sp>
        <p:nvSpPr>
          <p:cNvPr id="120" name="ZoneTexte 119">
            <a:extLst>
              <a:ext uri="{FF2B5EF4-FFF2-40B4-BE49-F238E27FC236}">
                <a16:creationId xmlns:a16="http://schemas.microsoft.com/office/drawing/2014/main" id="{51602BD8-ABEE-468C-8F1F-F49D27CA148B}"/>
              </a:ext>
            </a:extLst>
          </p:cNvPr>
          <p:cNvSpPr txBox="1"/>
          <p:nvPr/>
        </p:nvSpPr>
        <p:spPr>
          <a:xfrm>
            <a:off x="9688618" y="6241953"/>
            <a:ext cx="948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Rendement</a:t>
            </a:r>
          </a:p>
        </p:txBody>
      </p:sp>
      <p:sp>
        <p:nvSpPr>
          <p:cNvPr id="122" name="ZoneTexte 121">
            <a:extLst>
              <a:ext uri="{FF2B5EF4-FFF2-40B4-BE49-F238E27FC236}">
                <a16:creationId xmlns:a16="http://schemas.microsoft.com/office/drawing/2014/main" id="{957FACF9-1692-4362-9E93-6CC9E1622963}"/>
              </a:ext>
            </a:extLst>
          </p:cNvPr>
          <p:cNvSpPr txBox="1"/>
          <p:nvPr/>
        </p:nvSpPr>
        <p:spPr>
          <a:xfrm>
            <a:off x="3628930" y="5748073"/>
            <a:ext cx="1212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Mix énergétique</a:t>
            </a:r>
          </a:p>
        </p:txBody>
      </p:sp>
      <p:sp>
        <p:nvSpPr>
          <p:cNvPr id="125" name="ZoneTexte 124">
            <a:extLst>
              <a:ext uri="{FF2B5EF4-FFF2-40B4-BE49-F238E27FC236}">
                <a16:creationId xmlns:a16="http://schemas.microsoft.com/office/drawing/2014/main" id="{2402C046-0F46-49B9-BD73-7EF247170D21}"/>
              </a:ext>
            </a:extLst>
          </p:cNvPr>
          <p:cNvSpPr txBox="1"/>
          <p:nvPr/>
        </p:nvSpPr>
        <p:spPr>
          <a:xfrm>
            <a:off x="9667287" y="5831779"/>
            <a:ext cx="799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Transport</a:t>
            </a:r>
          </a:p>
        </p:txBody>
      </p:sp>
      <p:sp>
        <p:nvSpPr>
          <p:cNvPr id="130" name="ZoneTexte 129">
            <a:extLst>
              <a:ext uri="{FF2B5EF4-FFF2-40B4-BE49-F238E27FC236}">
                <a16:creationId xmlns:a16="http://schemas.microsoft.com/office/drawing/2014/main" id="{8BCBDC73-F61A-4CDE-8D42-989BA44EDB19}"/>
              </a:ext>
            </a:extLst>
          </p:cNvPr>
          <p:cNvSpPr txBox="1"/>
          <p:nvPr/>
        </p:nvSpPr>
        <p:spPr>
          <a:xfrm>
            <a:off x="8397365" y="6291865"/>
            <a:ext cx="12127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Impacts/risques</a:t>
            </a:r>
          </a:p>
        </p:txBody>
      </p:sp>
      <p:sp>
        <p:nvSpPr>
          <p:cNvPr id="133" name="ZoneTexte 132">
            <a:extLst>
              <a:ext uri="{FF2B5EF4-FFF2-40B4-BE49-F238E27FC236}">
                <a16:creationId xmlns:a16="http://schemas.microsoft.com/office/drawing/2014/main" id="{8F836FE4-C19A-4151-AD32-2CAA1A0B5D32}"/>
              </a:ext>
            </a:extLst>
          </p:cNvPr>
          <p:cNvSpPr txBox="1"/>
          <p:nvPr/>
        </p:nvSpPr>
        <p:spPr>
          <a:xfrm>
            <a:off x="7684154" y="5996715"/>
            <a:ext cx="1965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Disponibilité des ressources</a:t>
            </a:r>
          </a:p>
        </p:txBody>
      </p:sp>
      <p:sp>
        <p:nvSpPr>
          <p:cNvPr id="136" name="Ellipse 135">
            <a:extLst>
              <a:ext uri="{FF2B5EF4-FFF2-40B4-BE49-F238E27FC236}">
                <a16:creationId xmlns:a16="http://schemas.microsoft.com/office/drawing/2014/main" id="{87295583-24F9-451D-ACCC-C58ACD6A80D3}"/>
              </a:ext>
            </a:extLst>
          </p:cNvPr>
          <p:cNvSpPr/>
          <p:nvPr/>
        </p:nvSpPr>
        <p:spPr>
          <a:xfrm>
            <a:off x="7593204" y="5576499"/>
            <a:ext cx="3465989" cy="12219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8" name="Connecteur droit avec flèche 137">
            <a:extLst>
              <a:ext uri="{FF2B5EF4-FFF2-40B4-BE49-F238E27FC236}">
                <a16:creationId xmlns:a16="http://schemas.microsoft.com/office/drawing/2014/main" id="{C696B1CE-8EF9-4C0B-A952-06152355801D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3601674" y="2590242"/>
            <a:ext cx="726416" cy="20288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155">
            <a:extLst>
              <a:ext uri="{FF2B5EF4-FFF2-40B4-BE49-F238E27FC236}">
                <a16:creationId xmlns:a16="http://schemas.microsoft.com/office/drawing/2014/main" id="{20DD46CB-22FF-403D-8520-0020B97C2BD7}"/>
              </a:ext>
            </a:extLst>
          </p:cNvPr>
          <p:cNvCxnSpPr>
            <a:cxnSpLocks/>
            <a:endCxn id="5" idx="1"/>
          </p:cNvCxnSpPr>
          <p:nvPr/>
        </p:nvCxnSpPr>
        <p:spPr>
          <a:xfrm>
            <a:off x="6080098" y="2840383"/>
            <a:ext cx="198953" cy="162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cteur droit avec flèche 159">
            <a:extLst>
              <a:ext uri="{FF2B5EF4-FFF2-40B4-BE49-F238E27FC236}">
                <a16:creationId xmlns:a16="http://schemas.microsoft.com/office/drawing/2014/main" id="{71A78F96-7B1C-4089-B51D-4EF486900A48}"/>
              </a:ext>
            </a:extLst>
          </p:cNvPr>
          <p:cNvCxnSpPr>
            <a:cxnSpLocks/>
          </p:cNvCxnSpPr>
          <p:nvPr/>
        </p:nvCxnSpPr>
        <p:spPr>
          <a:xfrm flipV="1">
            <a:off x="4300130" y="1826201"/>
            <a:ext cx="368343" cy="2619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60906FCF-62B4-4303-AA0C-DB0BCF98C771}"/>
              </a:ext>
            </a:extLst>
          </p:cNvPr>
          <p:cNvCxnSpPr>
            <a:stCxn id="52" idx="1"/>
            <a:endCxn id="52" idx="1"/>
          </p:cNvCxnSpPr>
          <p:nvPr/>
        </p:nvCxnSpPr>
        <p:spPr>
          <a:xfrm>
            <a:off x="5177347" y="154853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avec flèche 166">
            <a:extLst>
              <a:ext uri="{FF2B5EF4-FFF2-40B4-BE49-F238E27FC236}">
                <a16:creationId xmlns:a16="http://schemas.microsoft.com/office/drawing/2014/main" id="{692EF18E-9629-4AD1-8E0D-4037B36F0FAC}"/>
              </a:ext>
            </a:extLst>
          </p:cNvPr>
          <p:cNvCxnSpPr>
            <a:cxnSpLocks/>
          </p:cNvCxnSpPr>
          <p:nvPr/>
        </p:nvCxnSpPr>
        <p:spPr>
          <a:xfrm flipV="1">
            <a:off x="5249150" y="1641346"/>
            <a:ext cx="195383" cy="1449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avec flèche 169">
            <a:extLst>
              <a:ext uri="{FF2B5EF4-FFF2-40B4-BE49-F238E27FC236}">
                <a16:creationId xmlns:a16="http://schemas.microsoft.com/office/drawing/2014/main" id="{B0202E9C-904A-43D4-B571-02A0E1ED5377}"/>
              </a:ext>
            </a:extLst>
          </p:cNvPr>
          <p:cNvCxnSpPr>
            <a:cxnSpLocks/>
          </p:cNvCxnSpPr>
          <p:nvPr/>
        </p:nvCxnSpPr>
        <p:spPr>
          <a:xfrm>
            <a:off x="5262054" y="1784818"/>
            <a:ext cx="202396" cy="2191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avec flèche 200">
            <a:extLst>
              <a:ext uri="{FF2B5EF4-FFF2-40B4-BE49-F238E27FC236}">
                <a16:creationId xmlns:a16="http://schemas.microsoft.com/office/drawing/2014/main" id="{573D8B4F-6711-4292-A372-ECD894863783}"/>
              </a:ext>
            </a:extLst>
          </p:cNvPr>
          <p:cNvCxnSpPr>
            <a:cxnSpLocks/>
          </p:cNvCxnSpPr>
          <p:nvPr/>
        </p:nvCxnSpPr>
        <p:spPr>
          <a:xfrm flipH="1">
            <a:off x="3949962" y="4610448"/>
            <a:ext cx="186008" cy="246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avec flèche 202">
            <a:extLst>
              <a:ext uri="{FF2B5EF4-FFF2-40B4-BE49-F238E27FC236}">
                <a16:creationId xmlns:a16="http://schemas.microsoft.com/office/drawing/2014/main" id="{CEA64D33-23CF-4199-8F78-4C40AA6EB4AF}"/>
              </a:ext>
            </a:extLst>
          </p:cNvPr>
          <p:cNvCxnSpPr>
            <a:cxnSpLocks/>
          </p:cNvCxnSpPr>
          <p:nvPr/>
        </p:nvCxnSpPr>
        <p:spPr>
          <a:xfrm>
            <a:off x="5177347" y="4603566"/>
            <a:ext cx="138210" cy="3579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necteur droit avec flèche 203">
            <a:extLst>
              <a:ext uri="{FF2B5EF4-FFF2-40B4-BE49-F238E27FC236}">
                <a16:creationId xmlns:a16="http://schemas.microsoft.com/office/drawing/2014/main" id="{A4D475BA-BA43-4CD0-8EFC-742CC5C9D305}"/>
              </a:ext>
            </a:extLst>
          </p:cNvPr>
          <p:cNvCxnSpPr>
            <a:cxnSpLocks/>
          </p:cNvCxnSpPr>
          <p:nvPr/>
        </p:nvCxnSpPr>
        <p:spPr>
          <a:xfrm>
            <a:off x="5521644" y="4505599"/>
            <a:ext cx="416421" cy="936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Ellipse 211">
            <a:extLst>
              <a:ext uri="{FF2B5EF4-FFF2-40B4-BE49-F238E27FC236}">
                <a16:creationId xmlns:a16="http://schemas.microsoft.com/office/drawing/2014/main" id="{F427F546-F900-4DA1-96AC-1E74A4BDB53A}"/>
              </a:ext>
            </a:extLst>
          </p:cNvPr>
          <p:cNvSpPr/>
          <p:nvPr/>
        </p:nvSpPr>
        <p:spPr>
          <a:xfrm rot="16200000">
            <a:off x="3573555" y="3210517"/>
            <a:ext cx="2751001" cy="397728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3" name="Connecteur droit avec flèche 212">
            <a:extLst>
              <a:ext uri="{FF2B5EF4-FFF2-40B4-BE49-F238E27FC236}">
                <a16:creationId xmlns:a16="http://schemas.microsoft.com/office/drawing/2014/main" id="{747A9CDE-31E3-4D18-B610-5CC2CD16B241}"/>
              </a:ext>
            </a:extLst>
          </p:cNvPr>
          <p:cNvCxnSpPr>
            <a:cxnSpLocks/>
            <a:endCxn id="62" idx="3"/>
          </p:cNvCxnSpPr>
          <p:nvPr/>
        </p:nvCxnSpPr>
        <p:spPr>
          <a:xfrm flipH="1">
            <a:off x="3697233" y="3271639"/>
            <a:ext cx="612788" cy="45630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cteur droit avec flèche 215">
            <a:extLst>
              <a:ext uri="{FF2B5EF4-FFF2-40B4-BE49-F238E27FC236}">
                <a16:creationId xmlns:a16="http://schemas.microsoft.com/office/drawing/2014/main" id="{118D1EBE-D00E-44CF-8098-BE147B91EA9E}"/>
              </a:ext>
            </a:extLst>
          </p:cNvPr>
          <p:cNvCxnSpPr>
            <a:cxnSpLocks/>
            <a:stCxn id="4" idx="2"/>
            <a:endCxn id="63" idx="0"/>
          </p:cNvCxnSpPr>
          <p:nvPr/>
        </p:nvCxnSpPr>
        <p:spPr>
          <a:xfrm>
            <a:off x="5195060" y="3305285"/>
            <a:ext cx="82844" cy="2021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>
            <a:extLst>
              <a:ext uri="{FF2B5EF4-FFF2-40B4-BE49-F238E27FC236}">
                <a16:creationId xmlns:a16="http://schemas.microsoft.com/office/drawing/2014/main" id="{6E5EA2BB-013A-436C-B9A4-C3E86657ACE4}"/>
              </a:ext>
            </a:extLst>
          </p:cNvPr>
          <p:cNvCxnSpPr>
            <a:cxnSpLocks/>
          </p:cNvCxnSpPr>
          <p:nvPr/>
        </p:nvCxnSpPr>
        <p:spPr>
          <a:xfrm>
            <a:off x="7550486" y="3011754"/>
            <a:ext cx="267337" cy="29353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ZoneTexte 150">
            <a:extLst>
              <a:ext uri="{FF2B5EF4-FFF2-40B4-BE49-F238E27FC236}">
                <a16:creationId xmlns:a16="http://schemas.microsoft.com/office/drawing/2014/main" id="{F0F8A13A-A6C9-4317-8E66-EB02713332C9}"/>
              </a:ext>
            </a:extLst>
          </p:cNvPr>
          <p:cNvSpPr txBox="1"/>
          <p:nvPr/>
        </p:nvSpPr>
        <p:spPr>
          <a:xfrm>
            <a:off x="7475505" y="3305285"/>
            <a:ext cx="104023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Des outils</a:t>
            </a:r>
          </a:p>
        </p:txBody>
      </p:sp>
      <p:sp>
        <p:nvSpPr>
          <p:cNvPr id="152" name="ZoneTexte 151">
            <a:extLst>
              <a:ext uri="{FF2B5EF4-FFF2-40B4-BE49-F238E27FC236}">
                <a16:creationId xmlns:a16="http://schemas.microsoft.com/office/drawing/2014/main" id="{A457BA7C-72CD-4A8B-A241-D06294C91C84}"/>
              </a:ext>
            </a:extLst>
          </p:cNvPr>
          <p:cNvSpPr txBox="1"/>
          <p:nvPr/>
        </p:nvSpPr>
        <p:spPr>
          <a:xfrm>
            <a:off x="7476419" y="2082411"/>
            <a:ext cx="1197798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Des notions</a:t>
            </a:r>
          </a:p>
        </p:txBody>
      </p:sp>
      <p:cxnSp>
        <p:nvCxnSpPr>
          <p:cNvPr id="154" name="Connecteur droit avec flèche 153">
            <a:extLst>
              <a:ext uri="{FF2B5EF4-FFF2-40B4-BE49-F238E27FC236}">
                <a16:creationId xmlns:a16="http://schemas.microsoft.com/office/drawing/2014/main" id="{003A02CC-357A-4896-B73D-076B438C2040}"/>
              </a:ext>
            </a:extLst>
          </p:cNvPr>
          <p:cNvCxnSpPr>
            <a:cxnSpLocks/>
          </p:cNvCxnSpPr>
          <p:nvPr/>
        </p:nvCxnSpPr>
        <p:spPr>
          <a:xfrm flipV="1">
            <a:off x="7416817" y="2443476"/>
            <a:ext cx="267337" cy="2369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Ellipse 154">
            <a:extLst>
              <a:ext uri="{FF2B5EF4-FFF2-40B4-BE49-F238E27FC236}">
                <a16:creationId xmlns:a16="http://schemas.microsoft.com/office/drawing/2014/main" id="{30A8C5B6-A443-4C0A-9D8E-3C8FDEFF37EE}"/>
              </a:ext>
            </a:extLst>
          </p:cNvPr>
          <p:cNvSpPr/>
          <p:nvPr/>
        </p:nvSpPr>
        <p:spPr>
          <a:xfrm rot="16200000">
            <a:off x="8756982" y="-660491"/>
            <a:ext cx="2252166" cy="38442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>
            <a:extLst>
              <a:ext uri="{FF2B5EF4-FFF2-40B4-BE49-F238E27FC236}">
                <a16:creationId xmlns:a16="http://schemas.microsoft.com/office/drawing/2014/main" id="{FF319F38-05B2-4F4B-B1C2-16C4EDBB0514}"/>
              </a:ext>
            </a:extLst>
          </p:cNvPr>
          <p:cNvSpPr/>
          <p:nvPr/>
        </p:nvSpPr>
        <p:spPr>
          <a:xfrm rot="16200000">
            <a:off x="8999178" y="2219373"/>
            <a:ext cx="2252166" cy="384425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ZoneTexte 160">
            <a:extLst>
              <a:ext uri="{FF2B5EF4-FFF2-40B4-BE49-F238E27FC236}">
                <a16:creationId xmlns:a16="http://schemas.microsoft.com/office/drawing/2014/main" id="{E1FE444E-6D52-40E0-9983-CD20E453DD68}"/>
              </a:ext>
            </a:extLst>
          </p:cNvPr>
          <p:cNvSpPr txBox="1"/>
          <p:nvPr/>
        </p:nvSpPr>
        <p:spPr>
          <a:xfrm>
            <a:off x="5139718" y="4054077"/>
            <a:ext cx="7983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/>
              <a:t>végétaux</a:t>
            </a: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467389D0-1F43-48F4-AAB5-28857562B32F}"/>
              </a:ext>
            </a:extLst>
          </p:cNvPr>
          <p:cNvSpPr txBox="1"/>
          <p:nvPr/>
        </p:nvSpPr>
        <p:spPr>
          <a:xfrm>
            <a:off x="1566434" y="4512245"/>
            <a:ext cx="1426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Santé</a:t>
            </a: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115704DD-2600-443E-9204-7487D4E88238}"/>
              </a:ext>
            </a:extLst>
          </p:cNvPr>
          <p:cNvSpPr txBox="1"/>
          <p:nvPr/>
        </p:nvSpPr>
        <p:spPr>
          <a:xfrm>
            <a:off x="2160360" y="111936"/>
            <a:ext cx="1975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Evolution de l’Homme</a:t>
            </a:r>
          </a:p>
        </p:txBody>
      </p:sp>
      <p:cxnSp>
        <p:nvCxnSpPr>
          <p:cNvPr id="69" name="Connecteur droit 68">
            <a:extLst>
              <a:ext uri="{FF2B5EF4-FFF2-40B4-BE49-F238E27FC236}">
                <a16:creationId xmlns:a16="http://schemas.microsoft.com/office/drawing/2014/main" id="{D6617FA6-0B4D-4983-A11A-018C00D814AC}"/>
              </a:ext>
            </a:extLst>
          </p:cNvPr>
          <p:cNvCxnSpPr>
            <a:cxnSpLocks/>
          </p:cNvCxnSpPr>
          <p:nvPr/>
        </p:nvCxnSpPr>
        <p:spPr>
          <a:xfrm flipV="1">
            <a:off x="1967713" y="402112"/>
            <a:ext cx="320735" cy="328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808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Grand écran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adeline simonet</dc:creator>
  <cp:lastModifiedBy>adeline simonet</cp:lastModifiedBy>
  <cp:revision>1</cp:revision>
  <dcterms:created xsi:type="dcterms:W3CDTF">2022-06-25T08:55:14Z</dcterms:created>
  <dcterms:modified xsi:type="dcterms:W3CDTF">2022-06-25T08:56:24Z</dcterms:modified>
</cp:coreProperties>
</file>